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8"/>
  </p:notesMasterIdLst>
  <p:sldIdLst>
    <p:sldId id="256" r:id="rId2"/>
    <p:sldId id="258" r:id="rId3"/>
    <p:sldId id="259" r:id="rId4"/>
    <p:sldId id="261" r:id="rId5"/>
    <p:sldId id="262" r:id="rId6"/>
    <p:sldId id="263" r:id="rId7"/>
    <p:sldId id="264" r:id="rId8"/>
    <p:sldId id="265" r:id="rId9"/>
    <p:sldId id="274" r:id="rId10"/>
    <p:sldId id="275" r:id="rId11"/>
    <p:sldId id="276" r:id="rId12"/>
    <p:sldId id="277" r:id="rId13"/>
    <p:sldId id="278" r:id="rId14"/>
    <p:sldId id="279" r:id="rId15"/>
    <p:sldId id="280" r:id="rId16"/>
    <p:sldId id="281" r:id="rId17"/>
    <p:sldId id="266" r:id="rId18"/>
    <p:sldId id="267" r:id="rId19"/>
    <p:sldId id="268" r:id="rId20"/>
    <p:sldId id="269" r:id="rId21"/>
    <p:sldId id="270" r:id="rId22"/>
    <p:sldId id="271" r:id="rId23"/>
    <p:sldId id="272" r:id="rId24"/>
    <p:sldId id="273" r:id="rId25"/>
    <p:sldId id="310" r:id="rId26"/>
    <p:sldId id="330" r:id="rId27"/>
    <p:sldId id="331" r:id="rId28"/>
    <p:sldId id="282" r:id="rId29"/>
    <p:sldId id="283" r:id="rId30"/>
    <p:sldId id="284" r:id="rId31"/>
    <p:sldId id="285" r:id="rId32"/>
    <p:sldId id="286" r:id="rId33"/>
    <p:sldId id="287" r:id="rId34"/>
    <p:sldId id="288" r:id="rId35"/>
    <p:sldId id="289" r:id="rId36"/>
    <p:sldId id="290" r:id="rId37"/>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Helvetica Neue"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9" roundtripDataSignature="AMtx7mh/2e3mFwC7ghJHGFHJUICLkg1x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77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1850EB-DDCB-4656-96F1-3D5EC2639531}">
  <a:tblStyle styleId="{A51850EB-DDCB-4656-96F1-3D5EC2639531}"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68" d="100"/>
          <a:sy n="68" d="100"/>
        </p:scale>
        <p:origin x="78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720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8888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7876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0575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8019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7545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0067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8896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next thing we’re going to talk about is Medicare.</a:t>
            </a:r>
          </a:p>
        </p:txBody>
      </p:sp>
      <p:sp>
        <p:nvSpPr>
          <p:cNvPr id="4" name="Slide Number Placeholder 3"/>
          <p:cNvSpPr>
            <a:spLocks noGrp="1"/>
          </p:cNvSpPr>
          <p:nvPr>
            <p:ph type="sldNum" sz="quarter" idx="5"/>
          </p:nvPr>
        </p:nvSpPr>
        <p:spPr/>
        <p:txBody>
          <a:bodyPr/>
          <a:lstStyle/>
          <a:p>
            <a:fld id="{11C8A19F-B9D7-4AF0-BACC-B2EEAA448648}" type="slidenum">
              <a:rPr lang="en-US" smtClean="0"/>
              <a:t>25</a:t>
            </a:fld>
            <a:endParaRPr lang="en-US"/>
          </a:p>
        </p:txBody>
      </p:sp>
    </p:spTree>
    <p:extLst>
      <p:ext uri="{BB962C8B-B14F-4D97-AF65-F5344CB8AC3E}">
        <p14:creationId xmlns:p14="http://schemas.microsoft.com/office/powerpoint/2010/main" val="29090696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a typeface="ヒラギノ角ゴ Pro W3" charset="0"/>
                <a:cs typeface="ヒラギノ角ゴ Pro W3" charset="0"/>
              </a:rPr>
              <a:t>Medicare is a federal government program that helps older and some disabled Americans obtain </a:t>
            </a:r>
            <a:r>
              <a:rPr lang="en-US" dirty="0">
                <a:ea typeface="ヒラギノ角ゴ Pro W3" charset="0"/>
                <a:cs typeface="ヒラギノ角ゴ Pro W3" charset="0"/>
              </a:rPr>
              <a:t>and pay for medical care. Administered by the U.S. Department of Health and Human Services, Medicare is the nation</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s largest health insurance program, which covered more than 63.9 million Americans in 2021.*</a:t>
            </a:r>
          </a:p>
          <a:p>
            <a:r>
              <a:rPr lang="en-US" dirty="0">
                <a:ea typeface="ヒラギノ角ゴ Pro W3" charset="0"/>
                <a:cs typeface="ヒラギノ角ゴ Pro W3" charset="0"/>
              </a:rPr>
              <a:t>The program is divided into two components: Part A and Part B. </a:t>
            </a:r>
          </a:p>
          <a:p>
            <a:r>
              <a:rPr lang="en-US" dirty="0">
                <a:ea typeface="ヒラギノ角ゴ Pro W3" charset="0"/>
                <a:cs typeface="ヒラギノ角ゴ Pro W3" charset="0"/>
              </a:rPr>
              <a:t>Part A is called hospital insurance and covers most of the costs of a stay in the hospital, as well as some follow-up costs after time in the hospital. Part A pays some other outpatient medical services, including some home health care. It covers none of the cost of prescription drugs. Under most circumstances, you do not have to pay a premium for Part A.</a:t>
            </a:r>
          </a:p>
          <a:p>
            <a:r>
              <a:rPr lang="en-US" dirty="0">
                <a:ea typeface="ヒラギノ角ゴ Pro W3" charset="0"/>
                <a:cs typeface="ヒラギノ角ゴ Pro W3" charset="0"/>
              </a:rPr>
              <a:t>Part B is medical insurance. This optional coverage is intended to help pay doctor</a:t>
            </a:r>
            <a:r>
              <a:rPr lang="ja-JP" altLang="en-US" dirty="0">
                <a:ea typeface="ヒラギノ角ゴ Pro W3" charset="0"/>
                <a:cs typeface="ヒラギノ角ゴ Pro W3" charset="0"/>
              </a:rPr>
              <a:t>’</a:t>
            </a:r>
            <a:r>
              <a:rPr lang="en-US" altLang="ja-JP" dirty="0">
                <a:ea typeface="ヒラギノ角ゴ Pro W3" charset="0"/>
                <a:cs typeface="ヒラギノ角ゴ Pro W3" charset="0"/>
              </a:rPr>
              <a:t>s bills for treatment in or out of the hospital. It also covers many other medical expenses you incur when you are not in the hospital, such as the costs of necessary medical equipment and tests. If you elect Part B, a monthly premium is automatically deducted from your Social Security check.</a:t>
            </a:r>
            <a:endParaRPr lang="en-US" altLang="ja-JP" baseline="30000" dirty="0">
              <a:ea typeface="ヒラギノ角ゴ Pro W3" charset="0"/>
              <a:cs typeface="ヒラギノ角ゴ Pro W3" charset="0"/>
            </a:endParaRPr>
          </a:p>
          <a:p>
            <a:r>
              <a:rPr lang="en-US" dirty="0">
                <a:ea typeface="ヒラギノ角ゴ Pro W3" charset="0"/>
                <a:cs typeface="ヒラギノ角ゴ Pro W3" charset="0"/>
              </a:rPr>
              <a:t>For more information about Medicare Part A and Part B, see the handout.</a:t>
            </a:r>
          </a:p>
          <a:p>
            <a:endParaRPr lang="en-US" dirty="0">
              <a:ea typeface="ヒラギノ角ゴ Pro W3" charset="0"/>
              <a:cs typeface="ヒラギノ角ゴ Pro W3" charset="0"/>
            </a:endParaRPr>
          </a:p>
          <a:p>
            <a:r>
              <a:rPr lang="en-US" sz="1100" dirty="0">
                <a:ea typeface="ヒラギノ角ゴ Pro W3" charset="0"/>
                <a:cs typeface="ヒラギノ角ゴ Pro W3" charset="0"/>
              </a:rPr>
              <a:t>Sources:</a:t>
            </a:r>
            <a:r>
              <a:rPr lang="en-US" sz="1100" baseline="0" dirty="0">
                <a:ea typeface="ヒラギノ角ゴ Pro W3" charset="0"/>
                <a:cs typeface="ヒラギノ角ゴ Pro W3" charset="0"/>
              </a:rPr>
              <a:t> Medicare Fact Sheet, 2022; Medicare &amp; You Handbook 2023 (https://www.medicare.gov/Pubs/pdf/10050-medicare-and-you.pdf)</a:t>
            </a:r>
          </a:p>
          <a:p>
            <a:endParaRPr lang="en-US" sz="1100" baseline="0" dirty="0">
              <a:ea typeface="ヒラギノ角ゴ Pro W3" charset="0"/>
              <a:cs typeface="ヒラギノ角ゴ Pro W3" charset="0"/>
            </a:endParaRPr>
          </a:p>
          <a:p>
            <a:endParaRPr lang="en-US" sz="1100" baseline="0" dirty="0">
              <a:ea typeface="ヒラギノ角ゴ Pro W3" charset="0"/>
              <a:cs typeface="ヒラギノ角ゴ Pro W3" charset="0"/>
            </a:endParaRPr>
          </a:p>
          <a:p>
            <a:endParaRPr lang="en-US" sz="1100" dirty="0">
              <a:ea typeface="ヒラギノ角ゴ Pro W3" charset="0"/>
              <a:cs typeface="ヒラギノ角ゴ Pro W3" charset="0"/>
            </a:endParaRPr>
          </a:p>
          <a:p>
            <a:endParaRPr lang="en-US" dirty="0">
              <a:ea typeface="ヒラギノ角ゴ Pro W3" charset="0"/>
              <a:cs typeface="ヒラギノ角ゴ Pro W3" charset="0"/>
            </a:endParaRPr>
          </a:p>
        </p:txBody>
      </p:sp>
      <p:sp>
        <p:nvSpPr>
          <p:cNvPr id="4" name="Slide Number Placeholder 3"/>
          <p:cNvSpPr>
            <a:spLocks noGrp="1"/>
          </p:cNvSpPr>
          <p:nvPr>
            <p:ph type="sldNum" sz="quarter" idx="5"/>
          </p:nvPr>
        </p:nvSpPr>
        <p:spPr/>
        <p:txBody>
          <a:bodyPr/>
          <a:lstStyle/>
          <a:p>
            <a:fld id="{11C8A19F-B9D7-4AF0-BACC-B2EEAA448648}" type="slidenum">
              <a:rPr lang="en-US" smtClean="0"/>
              <a:t>26</a:t>
            </a:fld>
            <a:endParaRPr lang="en-US"/>
          </a:p>
        </p:txBody>
      </p:sp>
    </p:spTree>
    <p:extLst>
      <p:ext uri="{BB962C8B-B14F-4D97-AF65-F5344CB8AC3E}">
        <p14:creationId xmlns:p14="http://schemas.microsoft.com/office/powerpoint/2010/main" val="2314845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ea typeface="ヒラギノ角ゴ Pro W3" charset="0"/>
                <a:cs typeface="ヒラギノ角ゴ Pro W3" charset="0"/>
              </a:rPr>
              <a:t>You have two options for Medicare coverage: the Original Medicare Plan and Medicare Advantage, a managed care plan. Each of these programs has pros and cons. </a:t>
            </a:r>
          </a:p>
          <a:p>
            <a:r>
              <a:rPr lang="en-US" sz="1000" dirty="0">
                <a:ea typeface="ヒラギノ角ゴ Pro W3" charset="0"/>
                <a:cs typeface="ヒラギノ角ゴ Pro W3" charset="0"/>
              </a:rPr>
              <a:t>With the Original Medicare Plan, you pay your Part B monthly premium and then pay for additional services as you use them. In 2023, the standard monthly premium is $164.90. Additionally, the Medicare Part B deductible is $233.00 in 2023.*</a:t>
            </a:r>
          </a:p>
          <a:p>
            <a:r>
              <a:rPr lang="en-US" sz="1000" dirty="0">
                <a:ea typeface="ＭＳ Ｐゴシック" charset="0"/>
                <a:cs typeface="ＭＳ Ｐゴシック" charset="0"/>
              </a:rPr>
              <a:t>If your modified adjusted gross income as reported on your IRS tax return from 2 years ago (the most recent tax return information provided to Social Security by the IRS) is above a certain amount, you may pay more.</a:t>
            </a:r>
          </a:p>
          <a:p>
            <a:r>
              <a:rPr lang="en-US" sz="1000" dirty="0">
                <a:ea typeface="ヒラギノ角ゴ Pro W3" charset="0"/>
                <a:cs typeface="ヒラギノ角ゴ Pro W3" charset="0"/>
              </a:rPr>
              <a:t>Medicare Advantage, an optional program available through private insurance companies, provides HMO-type coverage. </a:t>
            </a:r>
          </a:p>
          <a:p>
            <a:r>
              <a:rPr lang="en-US" sz="1000" dirty="0">
                <a:ea typeface="ヒラギノ角ゴ Pro W3" charset="0"/>
                <a:cs typeface="ヒラギノ角ゴ Pro W3" charset="0"/>
              </a:rPr>
              <a:t>To determine which program is right for your needs, call 1-800-MEDICARE (633-4227) or log on to </a:t>
            </a:r>
            <a:r>
              <a:rPr lang="en-US" sz="1000" dirty="0" err="1">
                <a:ea typeface="ヒラギノ角ゴ Pro W3" charset="0"/>
                <a:cs typeface="ヒラギノ角ゴ Pro W3" charset="0"/>
              </a:rPr>
              <a:t>www.medicare.gov</a:t>
            </a:r>
            <a:r>
              <a:rPr lang="en-US" sz="1000" dirty="0">
                <a:ea typeface="ヒラギノ角ゴ Pro W3" charset="0"/>
                <a:cs typeface="ヒラギノ角ゴ Pro W3" charset="0"/>
              </a:rPr>
              <a:t>.</a:t>
            </a:r>
          </a:p>
          <a:p>
            <a:endParaRPr lang="en-US" sz="1000" dirty="0">
              <a:ea typeface="ヒラギノ角ゴ Pro W3" charset="0"/>
              <a:cs typeface="ヒラギノ角ゴ Pro W3" charset="0"/>
            </a:endParaRPr>
          </a:p>
          <a:p>
            <a:r>
              <a:rPr lang="en-US" sz="900" dirty="0">
                <a:ea typeface="ヒラギノ角ゴ Pro W3" charset="0"/>
                <a:cs typeface="ヒラギノ角ゴ Pro W3" charset="0"/>
              </a:rPr>
              <a:t>*Source: </a:t>
            </a:r>
            <a:r>
              <a:rPr lang="en-US" sz="900" i="0" dirty="0" err="1">
                <a:ea typeface="ヒラギノ角ゴ Pro W3" charset="0"/>
                <a:cs typeface="ヒラギノ角ゴ Pro W3" charset="0"/>
              </a:rPr>
              <a:t>www.cmse.gov</a:t>
            </a:r>
            <a:r>
              <a:rPr lang="en-US" sz="900" i="0" dirty="0">
                <a:ea typeface="ヒラギノ角ゴ Pro W3" charset="0"/>
                <a:cs typeface="ヒラギノ角ゴ Pro W3" charset="0"/>
              </a:rPr>
              <a:t>.</a:t>
            </a:r>
            <a:endParaRPr lang="en-US" sz="1000" i="0" dirty="0">
              <a:ea typeface="ヒラギノ角ゴ Pro W3" charset="0"/>
              <a:cs typeface="ヒラギノ角ゴ Pro W3" charset="0"/>
            </a:endParaRPr>
          </a:p>
        </p:txBody>
      </p:sp>
      <p:sp>
        <p:nvSpPr>
          <p:cNvPr id="4" name="Slide Number Placeholder 3"/>
          <p:cNvSpPr>
            <a:spLocks noGrp="1"/>
          </p:cNvSpPr>
          <p:nvPr>
            <p:ph type="sldNum" sz="quarter" idx="5"/>
          </p:nvPr>
        </p:nvSpPr>
        <p:spPr/>
        <p:txBody>
          <a:bodyPr/>
          <a:lstStyle/>
          <a:p>
            <a:fld id="{11C8A19F-B9D7-4AF0-BACC-B2EEAA448648}" type="slidenum">
              <a:rPr lang="en-US" smtClean="0"/>
              <a:t>27</a:t>
            </a:fld>
            <a:endParaRPr lang="en-US"/>
          </a:p>
        </p:txBody>
      </p:sp>
    </p:spTree>
    <p:extLst>
      <p:ext uri="{BB962C8B-B14F-4D97-AF65-F5344CB8AC3E}">
        <p14:creationId xmlns:p14="http://schemas.microsoft.com/office/powerpoint/2010/main" val="18221778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293ddbeba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293ddbeba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g2293ddbeba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2:notes"/>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38" name="Google Shape;43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option 4" type="title">
  <p:cSld name="TITLE">
    <p:spTree>
      <p:nvGrpSpPr>
        <p:cNvPr id="1" name="Shape 15"/>
        <p:cNvGrpSpPr/>
        <p:nvPr/>
      </p:nvGrpSpPr>
      <p:grpSpPr>
        <a:xfrm>
          <a:off x="0" y="0"/>
          <a:ext cx="0" cy="0"/>
          <a:chOff x="0" y="0"/>
          <a:chExt cx="0" cy="0"/>
        </a:xfrm>
      </p:grpSpPr>
      <p:sp>
        <p:nvSpPr>
          <p:cNvPr id="16" name="Google Shape;16;p35"/>
          <p:cNvSpPr/>
          <p:nvPr/>
        </p:nvSpPr>
        <p:spPr>
          <a:xfrm>
            <a:off x="0" y="0"/>
            <a:ext cx="12192000" cy="6858000"/>
          </a:xfrm>
          <a:prstGeom prst="rect">
            <a:avLst/>
          </a:prstGeom>
          <a:solidFill>
            <a:srgbClr val="2637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7" name="Google Shape;17;p35"/>
          <p:cNvPicPr preferRelativeResize="0"/>
          <p:nvPr/>
        </p:nvPicPr>
        <p:blipFill rotWithShape="1">
          <a:blip r:embed="rId2">
            <a:alphaModFix/>
          </a:blip>
          <a:srcRect r="10935"/>
          <a:stretch/>
        </p:blipFill>
        <p:spPr>
          <a:xfrm>
            <a:off x="4582668" y="3048"/>
            <a:ext cx="7609332" cy="6866238"/>
          </a:xfrm>
          <a:prstGeom prst="rect">
            <a:avLst/>
          </a:prstGeom>
          <a:noFill/>
          <a:ln>
            <a:noFill/>
          </a:ln>
        </p:spPr>
      </p:pic>
      <p:sp>
        <p:nvSpPr>
          <p:cNvPr id="18" name="Google Shape;18;p35"/>
          <p:cNvSpPr txBox="1">
            <a:spLocks noGrp="1"/>
          </p:cNvSpPr>
          <p:nvPr>
            <p:ph type="ctrTitle"/>
          </p:nvPr>
        </p:nvSpPr>
        <p:spPr>
          <a:xfrm>
            <a:off x="701040" y="2466767"/>
            <a:ext cx="7452360"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Arial"/>
              <a:buNone/>
              <a:defRPr sz="60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5"/>
          <p:cNvSpPr txBox="1">
            <a:spLocks noGrp="1"/>
          </p:cNvSpPr>
          <p:nvPr>
            <p:ph type="subTitle" idx="1"/>
          </p:nvPr>
        </p:nvSpPr>
        <p:spPr>
          <a:xfrm>
            <a:off x="701039" y="4950619"/>
            <a:ext cx="7452359" cy="680160"/>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rgbClr val="F3B921"/>
              </a:buClr>
              <a:buSzPts val="2400"/>
              <a:buNone/>
              <a:defRPr sz="2400" b="1" i="0">
                <a:solidFill>
                  <a:srgbClr val="F3B92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35"/>
          <p:cNvSpPr txBox="1"/>
          <p:nvPr/>
        </p:nvSpPr>
        <p:spPr>
          <a:xfrm>
            <a:off x="701040" y="6350577"/>
            <a:ext cx="4579764"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b="0" i="0" u="none" strike="noStrike" cap="none">
                <a:solidFill>
                  <a:srgbClr val="D9D9D9"/>
                </a:solidFill>
                <a:latin typeface="Arial"/>
                <a:ea typeface="Arial"/>
                <a:cs typeface="Arial"/>
                <a:sym typeface="Arial"/>
              </a:rPr>
              <a:t>© 2023 HUB International Limited.</a:t>
            </a:r>
            <a:endParaRPr/>
          </a:p>
        </p:txBody>
      </p:sp>
      <p:pic>
        <p:nvPicPr>
          <p:cNvPr id="21" name="Google Shape;21;p35" descr="A black and white logo&#10;&#10;Description automatically generated with low confidence"/>
          <p:cNvPicPr preferRelativeResize="0"/>
          <p:nvPr/>
        </p:nvPicPr>
        <p:blipFill rotWithShape="1">
          <a:blip r:embed="rId3">
            <a:alphaModFix/>
          </a:blip>
          <a:srcRect/>
          <a:stretch/>
        </p:blipFill>
        <p:spPr>
          <a:xfrm>
            <a:off x="701040" y="617621"/>
            <a:ext cx="4559300" cy="12192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Break 4">
  <p:cSld name="Section Break 4">
    <p:spTree>
      <p:nvGrpSpPr>
        <p:cNvPr id="1" name="Shape 107"/>
        <p:cNvGrpSpPr/>
        <p:nvPr/>
      </p:nvGrpSpPr>
      <p:grpSpPr>
        <a:xfrm>
          <a:off x="0" y="0"/>
          <a:ext cx="0" cy="0"/>
          <a:chOff x="0" y="0"/>
          <a:chExt cx="0" cy="0"/>
        </a:xfrm>
      </p:grpSpPr>
      <p:pic>
        <p:nvPicPr>
          <p:cNvPr id="108" name="Google Shape;108;p45" descr="Two people standing in front of a building&#10;&#10;Description automatically generated"/>
          <p:cNvPicPr preferRelativeResize="0"/>
          <p:nvPr/>
        </p:nvPicPr>
        <p:blipFill rotWithShape="1">
          <a:blip r:embed="rId2">
            <a:alphaModFix/>
          </a:blip>
          <a:srcRect/>
          <a:stretch/>
        </p:blipFill>
        <p:spPr>
          <a:xfrm>
            <a:off x="1910822" y="0"/>
            <a:ext cx="10281178" cy="6858000"/>
          </a:xfrm>
          <a:prstGeom prst="rect">
            <a:avLst/>
          </a:prstGeom>
          <a:noFill/>
          <a:ln>
            <a:noFill/>
          </a:ln>
        </p:spPr>
      </p:pic>
      <p:sp>
        <p:nvSpPr>
          <p:cNvPr id="109" name="Google Shape;109;p45"/>
          <p:cNvSpPr/>
          <p:nvPr/>
        </p:nvSpPr>
        <p:spPr>
          <a:xfrm>
            <a:off x="-1" y="0"/>
            <a:ext cx="527538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0" name="Google Shape;110;p45"/>
          <p:cNvSpPr/>
          <p:nvPr/>
        </p:nvSpPr>
        <p:spPr>
          <a:xfrm>
            <a:off x="0" y="715108"/>
            <a:ext cx="6424246" cy="5427784"/>
          </a:xfrm>
          <a:prstGeom prst="rect">
            <a:avLst/>
          </a:prstGeom>
          <a:solidFill>
            <a:srgbClr val="0678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11" name="Google Shape;111;p45"/>
          <p:cNvPicPr preferRelativeResize="0"/>
          <p:nvPr/>
        </p:nvPicPr>
        <p:blipFill rotWithShape="1">
          <a:blip r:embed="rId3">
            <a:alphaModFix/>
          </a:blip>
          <a:srcRect r="56272" b="56633"/>
          <a:stretch/>
        </p:blipFill>
        <p:spPr>
          <a:xfrm>
            <a:off x="1730620" y="2093078"/>
            <a:ext cx="4398305" cy="981435"/>
          </a:xfrm>
          <a:prstGeom prst="rect">
            <a:avLst/>
          </a:prstGeom>
          <a:noFill/>
          <a:ln>
            <a:noFill/>
          </a:ln>
        </p:spPr>
      </p:pic>
      <p:cxnSp>
        <p:nvCxnSpPr>
          <p:cNvPr id="112" name="Google Shape;112;p45"/>
          <p:cNvCxnSpPr/>
          <p:nvPr/>
        </p:nvCxnSpPr>
        <p:spPr>
          <a:xfrm rot="10800000">
            <a:off x="800100" y="4647529"/>
            <a:ext cx="5295899" cy="0"/>
          </a:xfrm>
          <a:prstGeom prst="straightConnector1">
            <a:avLst/>
          </a:prstGeom>
          <a:noFill/>
          <a:ln w="9525" cap="flat" cmpd="sng">
            <a:solidFill>
              <a:srgbClr val="BFBFBF"/>
            </a:solidFill>
            <a:prstDash val="solid"/>
            <a:miter lim="800000"/>
            <a:headEnd type="none" w="sm" len="sm"/>
            <a:tailEnd type="none" w="sm" len="sm"/>
          </a:ln>
        </p:spPr>
      </p:cxnSp>
      <p:sp>
        <p:nvSpPr>
          <p:cNvPr id="113" name="Google Shape;113;p45"/>
          <p:cNvSpPr txBox="1">
            <a:spLocks noGrp="1"/>
          </p:cNvSpPr>
          <p:nvPr>
            <p:ph type="body" idx="1"/>
          </p:nvPr>
        </p:nvSpPr>
        <p:spPr>
          <a:xfrm>
            <a:off x="700156" y="3282198"/>
            <a:ext cx="5395844" cy="126206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000"/>
              <a:buNone/>
              <a:defRPr sz="40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5"/>
          <p:cNvSpPr txBox="1">
            <a:spLocks noGrp="1"/>
          </p:cNvSpPr>
          <p:nvPr>
            <p:ph type="body" idx="2"/>
          </p:nvPr>
        </p:nvSpPr>
        <p:spPr>
          <a:xfrm>
            <a:off x="700154" y="4823581"/>
            <a:ext cx="5395845" cy="126206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200"/>
              <a:buNone/>
              <a:defRPr sz="2200" b="0"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45"/>
          <p:cNvSpPr txBox="1">
            <a:spLocks noGrp="1"/>
          </p:cNvSpPr>
          <p:nvPr>
            <p:ph type="body" idx="3"/>
          </p:nvPr>
        </p:nvSpPr>
        <p:spPr>
          <a:xfrm>
            <a:off x="700156" y="1885332"/>
            <a:ext cx="866316" cy="126206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0000"/>
              <a:buNone/>
              <a:defRPr sz="100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6" name="Google Shape;116;p45"/>
          <p:cNvCxnSpPr/>
          <p:nvPr/>
        </p:nvCxnSpPr>
        <p:spPr>
          <a:xfrm>
            <a:off x="1062711" y="6352523"/>
            <a:ext cx="0" cy="365125"/>
          </a:xfrm>
          <a:prstGeom prst="straightConnector1">
            <a:avLst/>
          </a:prstGeom>
          <a:noFill/>
          <a:ln w="9525" cap="flat" cmpd="sng">
            <a:solidFill>
              <a:srgbClr val="0678D5"/>
            </a:solidFill>
            <a:prstDash val="solid"/>
            <a:miter lim="800000"/>
            <a:headEnd type="none" w="sm" len="sm"/>
            <a:tailEnd type="none" w="sm" len="sm"/>
          </a:ln>
        </p:spPr>
      </p:cxnSp>
      <p:sp>
        <p:nvSpPr>
          <p:cNvPr id="117" name="Google Shape;117;p45"/>
          <p:cNvSpPr txBox="1"/>
          <p:nvPr/>
        </p:nvSpPr>
        <p:spPr>
          <a:xfrm>
            <a:off x="1166004" y="6350577"/>
            <a:ext cx="8442038"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b="0" i="0">
                <a:solidFill>
                  <a:srgbClr val="8D8D94"/>
                </a:solidFill>
                <a:latin typeface="Arial"/>
                <a:ea typeface="Arial"/>
                <a:cs typeface="Arial"/>
                <a:sym typeface="Arial"/>
              </a:rPr>
              <a:t>© 2023 HUB International Limited. </a:t>
            </a:r>
            <a:endParaRPr/>
          </a:p>
        </p:txBody>
      </p:sp>
      <p:sp>
        <p:nvSpPr>
          <p:cNvPr id="118" name="Google Shape;118;p45"/>
          <p:cNvSpPr txBox="1"/>
          <p:nvPr/>
        </p:nvSpPr>
        <p:spPr>
          <a:xfrm>
            <a:off x="677670" y="6350577"/>
            <a:ext cx="466725"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200" b="1" i="0">
                <a:solidFill>
                  <a:schemeClr val="dk1"/>
                </a:solidFill>
                <a:latin typeface="Arial"/>
                <a:ea typeface="Arial"/>
                <a:cs typeface="Arial"/>
                <a:sym typeface="Arial"/>
              </a:rPr>
              <a:t>‹#›</a:t>
            </a:fld>
            <a:endParaRPr sz="1200" b="1" i="0">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Break 5">
  <p:cSld name="Section Break 5">
    <p:spTree>
      <p:nvGrpSpPr>
        <p:cNvPr id="1" name="Shape 119"/>
        <p:cNvGrpSpPr/>
        <p:nvPr/>
      </p:nvGrpSpPr>
      <p:grpSpPr>
        <a:xfrm>
          <a:off x="0" y="0"/>
          <a:ext cx="0" cy="0"/>
          <a:chOff x="0" y="0"/>
          <a:chExt cx="0" cy="0"/>
        </a:xfrm>
      </p:grpSpPr>
      <p:pic>
        <p:nvPicPr>
          <p:cNvPr id="120" name="Google Shape;120;p46" descr="A person standing in front of a window&#10;&#10;Description automatically generated"/>
          <p:cNvPicPr preferRelativeResize="0"/>
          <p:nvPr/>
        </p:nvPicPr>
        <p:blipFill rotWithShape="1">
          <a:blip r:embed="rId2">
            <a:alphaModFix/>
          </a:blip>
          <a:srcRect/>
          <a:stretch/>
        </p:blipFill>
        <p:spPr>
          <a:xfrm>
            <a:off x="4533899" y="0"/>
            <a:ext cx="7658099" cy="6858000"/>
          </a:xfrm>
          <a:prstGeom prst="rect">
            <a:avLst/>
          </a:prstGeom>
          <a:noFill/>
          <a:ln>
            <a:noFill/>
          </a:ln>
        </p:spPr>
      </p:pic>
      <p:sp>
        <p:nvSpPr>
          <p:cNvPr id="121" name="Google Shape;121;p46"/>
          <p:cNvSpPr/>
          <p:nvPr/>
        </p:nvSpPr>
        <p:spPr>
          <a:xfrm>
            <a:off x="-1" y="0"/>
            <a:ext cx="5275385" cy="686972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2" name="Google Shape;122;p46"/>
          <p:cNvSpPr/>
          <p:nvPr/>
        </p:nvSpPr>
        <p:spPr>
          <a:xfrm>
            <a:off x="0" y="715108"/>
            <a:ext cx="6424246" cy="5427784"/>
          </a:xfrm>
          <a:prstGeom prst="rect">
            <a:avLst/>
          </a:prstGeom>
          <a:solidFill>
            <a:srgbClr val="0678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23" name="Google Shape;123;p46"/>
          <p:cNvCxnSpPr/>
          <p:nvPr/>
        </p:nvCxnSpPr>
        <p:spPr>
          <a:xfrm rot="10800000">
            <a:off x="800100" y="4647529"/>
            <a:ext cx="5295899" cy="0"/>
          </a:xfrm>
          <a:prstGeom prst="straightConnector1">
            <a:avLst/>
          </a:prstGeom>
          <a:noFill/>
          <a:ln w="9525" cap="flat" cmpd="sng">
            <a:solidFill>
              <a:srgbClr val="BFBFBF"/>
            </a:solidFill>
            <a:prstDash val="solid"/>
            <a:miter lim="800000"/>
            <a:headEnd type="none" w="sm" len="sm"/>
            <a:tailEnd type="none" w="sm" len="sm"/>
          </a:ln>
        </p:spPr>
      </p:cxnSp>
      <p:sp>
        <p:nvSpPr>
          <p:cNvPr id="124" name="Google Shape;124;p46"/>
          <p:cNvSpPr txBox="1">
            <a:spLocks noGrp="1"/>
          </p:cNvSpPr>
          <p:nvPr>
            <p:ph type="body" idx="1"/>
          </p:nvPr>
        </p:nvSpPr>
        <p:spPr>
          <a:xfrm>
            <a:off x="700156" y="3282198"/>
            <a:ext cx="5395844" cy="126206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000"/>
              <a:buNone/>
              <a:defRPr sz="40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46"/>
          <p:cNvSpPr txBox="1">
            <a:spLocks noGrp="1"/>
          </p:cNvSpPr>
          <p:nvPr>
            <p:ph type="body" idx="2"/>
          </p:nvPr>
        </p:nvSpPr>
        <p:spPr>
          <a:xfrm>
            <a:off x="700154" y="4823581"/>
            <a:ext cx="5395845" cy="126206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200"/>
              <a:buNone/>
              <a:defRPr sz="2200" b="0"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6"/>
          <p:cNvSpPr txBox="1">
            <a:spLocks noGrp="1"/>
          </p:cNvSpPr>
          <p:nvPr>
            <p:ph type="body" idx="3"/>
          </p:nvPr>
        </p:nvSpPr>
        <p:spPr>
          <a:xfrm>
            <a:off x="700156" y="1885332"/>
            <a:ext cx="866316" cy="126206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0000"/>
              <a:buNone/>
              <a:defRPr sz="100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7" name="Google Shape;127;p46"/>
          <p:cNvPicPr preferRelativeResize="0"/>
          <p:nvPr/>
        </p:nvPicPr>
        <p:blipFill rotWithShape="1">
          <a:blip r:embed="rId3">
            <a:alphaModFix/>
          </a:blip>
          <a:srcRect r="56272" b="56633"/>
          <a:stretch/>
        </p:blipFill>
        <p:spPr>
          <a:xfrm>
            <a:off x="1730620" y="2093078"/>
            <a:ext cx="4398305" cy="981435"/>
          </a:xfrm>
          <a:prstGeom prst="rect">
            <a:avLst/>
          </a:prstGeom>
          <a:noFill/>
          <a:ln>
            <a:noFill/>
          </a:ln>
        </p:spPr>
      </p:pic>
      <p:cxnSp>
        <p:nvCxnSpPr>
          <p:cNvPr id="128" name="Google Shape;128;p46"/>
          <p:cNvCxnSpPr/>
          <p:nvPr/>
        </p:nvCxnSpPr>
        <p:spPr>
          <a:xfrm>
            <a:off x="1062711" y="6352523"/>
            <a:ext cx="0" cy="365125"/>
          </a:xfrm>
          <a:prstGeom prst="straightConnector1">
            <a:avLst/>
          </a:prstGeom>
          <a:noFill/>
          <a:ln w="9525" cap="flat" cmpd="sng">
            <a:solidFill>
              <a:srgbClr val="0678D5"/>
            </a:solidFill>
            <a:prstDash val="solid"/>
            <a:miter lim="800000"/>
            <a:headEnd type="none" w="sm" len="sm"/>
            <a:tailEnd type="none" w="sm" len="sm"/>
          </a:ln>
        </p:spPr>
      </p:cxnSp>
      <p:sp>
        <p:nvSpPr>
          <p:cNvPr id="129" name="Google Shape;129;p46"/>
          <p:cNvSpPr txBox="1"/>
          <p:nvPr/>
        </p:nvSpPr>
        <p:spPr>
          <a:xfrm>
            <a:off x="1166004" y="6350577"/>
            <a:ext cx="8442038"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b="0" i="0">
                <a:solidFill>
                  <a:srgbClr val="8D8D94"/>
                </a:solidFill>
                <a:latin typeface="Arial"/>
                <a:ea typeface="Arial"/>
                <a:cs typeface="Arial"/>
                <a:sym typeface="Arial"/>
              </a:rPr>
              <a:t>© 2023 HUB International Limited. </a:t>
            </a:r>
            <a:endParaRPr/>
          </a:p>
        </p:txBody>
      </p:sp>
      <p:sp>
        <p:nvSpPr>
          <p:cNvPr id="130" name="Google Shape;130;p46"/>
          <p:cNvSpPr txBox="1"/>
          <p:nvPr/>
        </p:nvSpPr>
        <p:spPr>
          <a:xfrm>
            <a:off x="677670" y="6350577"/>
            <a:ext cx="466725"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200" b="1" i="0">
                <a:solidFill>
                  <a:schemeClr val="dk1"/>
                </a:solidFill>
                <a:latin typeface="Arial"/>
                <a:ea typeface="Arial"/>
                <a:cs typeface="Arial"/>
                <a:sym typeface="Arial"/>
              </a:rPr>
              <a:t>‹#›</a:t>
            </a:fld>
            <a:endParaRPr sz="1200" b="1" i="0">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31"/>
        <p:cNvGrpSpPr/>
        <p:nvPr/>
      </p:nvGrpSpPr>
      <p:grpSpPr>
        <a:xfrm>
          <a:off x="0" y="0"/>
          <a:ext cx="0" cy="0"/>
          <a:chOff x="0" y="0"/>
          <a:chExt cx="0" cy="0"/>
        </a:xfrm>
      </p:grpSpPr>
      <p:sp>
        <p:nvSpPr>
          <p:cNvPr id="132" name="Google Shape;132;p47"/>
          <p:cNvSpPr txBox="1">
            <a:spLocks noGrp="1"/>
          </p:cNvSpPr>
          <p:nvPr>
            <p:ph type="body" idx="1"/>
          </p:nvPr>
        </p:nvSpPr>
        <p:spPr>
          <a:xfrm>
            <a:off x="609600" y="1577340"/>
            <a:ext cx="5303600" cy="4526400"/>
          </a:xfrm>
          <a:prstGeom prst="rect">
            <a:avLst/>
          </a:prstGeom>
          <a:noFill/>
          <a:ln>
            <a:noFill/>
          </a:ln>
        </p:spPr>
        <p:txBody>
          <a:bodyPr spcFirstLastPara="1" wrap="square" lIns="0" tIns="0" rIns="0" bIns="0" anchor="t" anchorCtr="0">
            <a:noAutofit/>
          </a:bodyPr>
          <a:lstStyle>
            <a:lvl1pPr marL="457200" marR="0" lvl="0" indent="-228600" algn="l">
              <a:lnSpc>
                <a:spcPct val="90000"/>
              </a:lnSpc>
              <a:spcBef>
                <a:spcPts val="0"/>
              </a:spcBef>
              <a:spcAft>
                <a:spcPts val="0"/>
              </a:spcAft>
              <a:buClr>
                <a:schemeClr val="dk1"/>
              </a:buClr>
              <a:buSzPts val="500"/>
              <a:buFont typeface="Arial"/>
              <a:buNone/>
              <a:defRPr sz="1867" b="0" i="0" u="none" strike="noStrike" cap="none">
                <a:latin typeface="Helvetica Neue"/>
                <a:ea typeface="Helvetica Neue"/>
                <a:cs typeface="Helvetica Neue"/>
                <a:sym typeface="Helvetica Neue"/>
              </a:defRPr>
            </a:lvl1pPr>
            <a:lvl2pPr marL="914400" marR="0" lvl="1" indent="-228600" algn="l">
              <a:lnSpc>
                <a:spcPct val="90000"/>
              </a:lnSpc>
              <a:spcBef>
                <a:spcPts val="0"/>
              </a:spcBef>
              <a:spcAft>
                <a:spcPts val="0"/>
              </a:spcAft>
              <a:buClr>
                <a:schemeClr val="dk1"/>
              </a:buClr>
              <a:buSzPts val="500"/>
              <a:buFont typeface="Calibri"/>
              <a:buNone/>
              <a:defRPr sz="1867" b="0" i="0" u="none" strike="noStrike" cap="none">
                <a:latin typeface="Calibri"/>
                <a:ea typeface="Calibri"/>
                <a:cs typeface="Calibri"/>
                <a:sym typeface="Calibri"/>
              </a:defRPr>
            </a:lvl2pPr>
            <a:lvl3pPr marL="1371600" marR="0" lvl="2" indent="-228600" algn="l">
              <a:lnSpc>
                <a:spcPct val="90000"/>
              </a:lnSpc>
              <a:spcBef>
                <a:spcPts val="0"/>
              </a:spcBef>
              <a:spcAft>
                <a:spcPts val="0"/>
              </a:spcAft>
              <a:buClr>
                <a:schemeClr val="dk1"/>
              </a:buClr>
              <a:buSzPts val="500"/>
              <a:buFont typeface="Calibri"/>
              <a:buNone/>
              <a:defRPr sz="1867" b="0" i="0" u="none" strike="noStrike" cap="none">
                <a:latin typeface="Calibri"/>
                <a:ea typeface="Calibri"/>
                <a:cs typeface="Calibri"/>
                <a:sym typeface="Calibri"/>
              </a:defRPr>
            </a:lvl3pPr>
            <a:lvl4pPr marL="1828800" marR="0" lvl="3" indent="-228600" algn="l">
              <a:lnSpc>
                <a:spcPct val="90000"/>
              </a:lnSpc>
              <a:spcBef>
                <a:spcPts val="0"/>
              </a:spcBef>
              <a:spcAft>
                <a:spcPts val="0"/>
              </a:spcAft>
              <a:buClr>
                <a:schemeClr val="dk1"/>
              </a:buClr>
              <a:buSzPts val="500"/>
              <a:buFont typeface="Calibri"/>
              <a:buNone/>
              <a:defRPr sz="1867" b="0" i="0" u="none" strike="noStrike" cap="none">
                <a:latin typeface="Calibri"/>
                <a:ea typeface="Calibri"/>
                <a:cs typeface="Calibri"/>
                <a:sym typeface="Calibri"/>
              </a:defRPr>
            </a:lvl4pPr>
            <a:lvl5pPr marL="2286000" marR="0" lvl="4" indent="-228600" algn="l">
              <a:lnSpc>
                <a:spcPct val="90000"/>
              </a:lnSpc>
              <a:spcBef>
                <a:spcPts val="0"/>
              </a:spcBef>
              <a:spcAft>
                <a:spcPts val="0"/>
              </a:spcAft>
              <a:buClr>
                <a:schemeClr val="dk1"/>
              </a:buClr>
              <a:buSzPts val="500"/>
              <a:buFont typeface="Calibri"/>
              <a:buNone/>
              <a:defRPr sz="1867" b="0" i="0" u="none" strike="noStrike" cap="none">
                <a:latin typeface="Calibri"/>
                <a:ea typeface="Calibri"/>
                <a:cs typeface="Calibri"/>
                <a:sym typeface="Calibri"/>
              </a:defRPr>
            </a:lvl5pPr>
            <a:lvl6pPr marL="2743200" marR="0" lvl="5" indent="-228600" algn="l">
              <a:lnSpc>
                <a:spcPct val="90000"/>
              </a:lnSpc>
              <a:spcBef>
                <a:spcPts val="0"/>
              </a:spcBef>
              <a:spcAft>
                <a:spcPts val="0"/>
              </a:spcAft>
              <a:buClr>
                <a:schemeClr val="dk1"/>
              </a:buClr>
              <a:buSzPts val="500"/>
              <a:buFont typeface="Calibri"/>
              <a:buNone/>
              <a:defRPr sz="1867" b="0" i="0" u="none" strike="noStrike" cap="none">
                <a:latin typeface="Calibri"/>
                <a:ea typeface="Calibri"/>
                <a:cs typeface="Calibri"/>
                <a:sym typeface="Calibri"/>
              </a:defRPr>
            </a:lvl6pPr>
            <a:lvl7pPr marL="3200400" marR="0" lvl="6" indent="-228600" algn="l">
              <a:lnSpc>
                <a:spcPct val="90000"/>
              </a:lnSpc>
              <a:spcBef>
                <a:spcPts val="0"/>
              </a:spcBef>
              <a:spcAft>
                <a:spcPts val="0"/>
              </a:spcAft>
              <a:buClr>
                <a:schemeClr val="dk1"/>
              </a:buClr>
              <a:buSzPts val="500"/>
              <a:buFont typeface="Calibri"/>
              <a:buNone/>
              <a:defRPr sz="1867" b="0" i="0" u="none" strike="noStrike" cap="none">
                <a:latin typeface="Calibri"/>
                <a:ea typeface="Calibri"/>
                <a:cs typeface="Calibri"/>
                <a:sym typeface="Calibri"/>
              </a:defRPr>
            </a:lvl7pPr>
            <a:lvl8pPr marL="3657600" marR="0" lvl="7" indent="-228600" algn="l">
              <a:lnSpc>
                <a:spcPct val="90000"/>
              </a:lnSpc>
              <a:spcBef>
                <a:spcPts val="0"/>
              </a:spcBef>
              <a:spcAft>
                <a:spcPts val="0"/>
              </a:spcAft>
              <a:buClr>
                <a:schemeClr val="dk1"/>
              </a:buClr>
              <a:buSzPts val="500"/>
              <a:buFont typeface="Calibri"/>
              <a:buNone/>
              <a:defRPr sz="1867" b="0" i="0" u="none" strike="noStrike" cap="none">
                <a:latin typeface="Calibri"/>
                <a:ea typeface="Calibri"/>
                <a:cs typeface="Calibri"/>
                <a:sym typeface="Calibri"/>
              </a:defRPr>
            </a:lvl8pPr>
            <a:lvl9pPr marL="4114800" marR="0" lvl="8" indent="-228600" algn="l">
              <a:lnSpc>
                <a:spcPct val="90000"/>
              </a:lnSpc>
              <a:spcBef>
                <a:spcPts val="0"/>
              </a:spcBef>
              <a:spcAft>
                <a:spcPts val="0"/>
              </a:spcAft>
              <a:buClr>
                <a:schemeClr val="dk1"/>
              </a:buClr>
              <a:buSzPts val="500"/>
              <a:buFont typeface="Calibri"/>
              <a:buNone/>
              <a:defRPr sz="1867" b="0" i="0" u="none" strike="noStrike" cap="none">
                <a:latin typeface="Calibri"/>
                <a:ea typeface="Calibri"/>
                <a:cs typeface="Calibri"/>
                <a:sym typeface="Calibri"/>
              </a:defRPr>
            </a:lvl9pPr>
          </a:lstStyle>
          <a:p>
            <a:endParaRPr/>
          </a:p>
        </p:txBody>
      </p:sp>
      <p:sp>
        <p:nvSpPr>
          <p:cNvPr id="133" name="Google Shape;133;p47"/>
          <p:cNvSpPr txBox="1">
            <a:spLocks noGrp="1"/>
          </p:cNvSpPr>
          <p:nvPr>
            <p:ph type="body" idx="2"/>
          </p:nvPr>
        </p:nvSpPr>
        <p:spPr>
          <a:xfrm>
            <a:off x="6278880" y="1577340"/>
            <a:ext cx="5303600" cy="4526400"/>
          </a:xfrm>
          <a:prstGeom prst="rect">
            <a:avLst/>
          </a:prstGeom>
          <a:noFill/>
          <a:ln>
            <a:noFill/>
          </a:ln>
        </p:spPr>
        <p:txBody>
          <a:bodyPr spcFirstLastPara="1" wrap="square" lIns="0" tIns="0" rIns="0" bIns="0" anchor="t" anchorCtr="0">
            <a:noAutofit/>
          </a:bodyPr>
          <a:lstStyle>
            <a:lvl1pPr marL="457200" marR="0" lvl="0" indent="-228600" algn="l">
              <a:lnSpc>
                <a:spcPct val="90000"/>
              </a:lnSpc>
              <a:spcBef>
                <a:spcPts val="0"/>
              </a:spcBef>
              <a:spcAft>
                <a:spcPts val="0"/>
              </a:spcAft>
              <a:buClr>
                <a:schemeClr val="dk1"/>
              </a:buClr>
              <a:buSzPts val="500"/>
              <a:buFont typeface="Helvetica Neue"/>
              <a:buNone/>
              <a:defRPr sz="1867" b="0" i="0" u="none" strike="noStrike" cap="none">
                <a:latin typeface="Helvetica Neue"/>
                <a:ea typeface="Helvetica Neue"/>
                <a:cs typeface="Helvetica Neue"/>
                <a:sym typeface="Helvetica Neue"/>
              </a:defRPr>
            </a:lvl1pPr>
            <a:lvl2pPr marL="914400" marR="0" lvl="1" indent="-228600" algn="l">
              <a:lnSpc>
                <a:spcPct val="90000"/>
              </a:lnSpc>
              <a:spcBef>
                <a:spcPts val="0"/>
              </a:spcBef>
              <a:spcAft>
                <a:spcPts val="0"/>
              </a:spcAft>
              <a:buClr>
                <a:schemeClr val="dk1"/>
              </a:buClr>
              <a:buSzPts val="500"/>
              <a:buFont typeface="Calibri"/>
              <a:buNone/>
              <a:defRPr sz="1867" b="0" i="0" u="none" strike="noStrike" cap="none">
                <a:latin typeface="Calibri"/>
                <a:ea typeface="Calibri"/>
                <a:cs typeface="Calibri"/>
                <a:sym typeface="Calibri"/>
              </a:defRPr>
            </a:lvl2pPr>
            <a:lvl3pPr marL="1371600" marR="0" lvl="2" indent="-228600" algn="l">
              <a:lnSpc>
                <a:spcPct val="90000"/>
              </a:lnSpc>
              <a:spcBef>
                <a:spcPts val="0"/>
              </a:spcBef>
              <a:spcAft>
                <a:spcPts val="0"/>
              </a:spcAft>
              <a:buClr>
                <a:schemeClr val="dk1"/>
              </a:buClr>
              <a:buSzPts val="500"/>
              <a:buFont typeface="Calibri"/>
              <a:buNone/>
              <a:defRPr sz="1867" b="0" i="0" u="none" strike="noStrike" cap="none">
                <a:latin typeface="Calibri"/>
                <a:ea typeface="Calibri"/>
                <a:cs typeface="Calibri"/>
                <a:sym typeface="Calibri"/>
              </a:defRPr>
            </a:lvl3pPr>
            <a:lvl4pPr marL="1828800" marR="0" lvl="3" indent="-228600" algn="l">
              <a:lnSpc>
                <a:spcPct val="90000"/>
              </a:lnSpc>
              <a:spcBef>
                <a:spcPts val="0"/>
              </a:spcBef>
              <a:spcAft>
                <a:spcPts val="0"/>
              </a:spcAft>
              <a:buClr>
                <a:schemeClr val="dk1"/>
              </a:buClr>
              <a:buSzPts val="500"/>
              <a:buFont typeface="Calibri"/>
              <a:buNone/>
              <a:defRPr sz="1867" b="0" i="0" u="none" strike="noStrike" cap="none">
                <a:latin typeface="Calibri"/>
                <a:ea typeface="Calibri"/>
                <a:cs typeface="Calibri"/>
                <a:sym typeface="Calibri"/>
              </a:defRPr>
            </a:lvl4pPr>
            <a:lvl5pPr marL="2286000" marR="0" lvl="4" indent="-228600" algn="l">
              <a:lnSpc>
                <a:spcPct val="90000"/>
              </a:lnSpc>
              <a:spcBef>
                <a:spcPts val="0"/>
              </a:spcBef>
              <a:spcAft>
                <a:spcPts val="0"/>
              </a:spcAft>
              <a:buClr>
                <a:schemeClr val="dk1"/>
              </a:buClr>
              <a:buSzPts val="500"/>
              <a:buFont typeface="Calibri"/>
              <a:buNone/>
              <a:defRPr sz="1867" b="0" i="0" u="none" strike="noStrike" cap="none">
                <a:latin typeface="Calibri"/>
                <a:ea typeface="Calibri"/>
                <a:cs typeface="Calibri"/>
                <a:sym typeface="Calibri"/>
              </a:defRPr>
            </a:lvl5pPr>
            <a:lvl6pPr marL="2743200" marR="0" lvl="5" indent="-228600" algn="l">
              <a:lnSpc>
                <a:spcPct val="90000"/>
              </a:lnSpc>
              <a:spcBef>
                <a:spcPts val="0"/>
              </a:spcBef>
              <a:spcAft>
                <a:spcPts val="0"/>
              </a:spcAft>
              <a:buClr>
                <a:schemeClr val="dk1"/>
              </a:buClr>
              <a:buSzPts val="500"/>
              <a:buFont typeface="Calibri"/>
              <a:buNone/>
              <a:defRPr sz="1867" b="0" i="0" u="none" strike="noStrike" cap="none">
                <a:latin typeface="Calibri"/>
                <a:ea typeface="Calibri"/>
                <a:cs typeface="Calibri"/>
                <a:sym typeface="Calibri"/>
              </a:defRPr>
            </a:lvl6pPr>
            <a:lvl7pPr marL="3200400" marR="0" lvl="6" indent="-228600" algn="l">
              <a:lnSpc>
                <a:spcPct val="90000"/>
              </a:lnSpc>
              <a:spcBef>
                <a:spcPts val="0"/>
              </a:spcBef>
              <a:spcAft>
                <a:spcPts val="0"/>
              </a:spcAft>
              <a:buClr>
                <a:schemeClr val="dk1"/>
              </a:buClr>
              <a:buSzPts val="500"/>
              <a:buFont typeface="Calibri"/>
              <a:buNone/>
              <a:defRPr sz="1867" b="0" i="0" u="none" strike="noStrike" cap="none">
                <a:latin typeface="Calibri"/>
                <a:ea typeface="Calibri"/>
                <a:cs typeface="Calibri"/>
                <a:sym typeface="Calibri"/>
              </a:defRPr>
            </a:lvl7pPr>
            <a:lvl8pPr marL="3657600" marR="0" lvl="7" indent="-228600" algn="l">
              <a:lnSpc>
                <a:spcPct val="90000"/>
              </a:lnSpc>
              <a:spcBef>
                <a:spcPts val="0"/>
              </a:spcBef>
              <a:spcAft>
                <a:spcPts val="0"/>
              </a:spcAft>
              <a:buClr>
                <a:schemeClr val="dk1"/>
              </a:buClr>
              <a:buSzPts val="500"/>
              <a:buFont typeface="Calibri"/>
              <a:buNone/>
              <a:defRPr sz="1867" b="0" i="0" u="none" strike="noStrike" cap="none">
                <a:latin typeface="Calibri"/>
                <a:ea typeface="Calibri"/>
                <a:cs typeface="Calibri"/>
                <a:sym typeface="Calibri"/>
              </a:defRPr>
            </a:lvl8pPr>
            <a:lvl9pPr marL="4114800" marR="0" lvl="8" indent="-228600" algn="l">
              <a:lnSpc>
                <a:spcPct val="90000"/>
              </a:lnSpc>
              <a:spcBef>
                <a:spcPts val="0"/>
              </a:spcBef>
              <a:spcAft>
                <a:spcPts val="0"/>
              </a:spcAft>
              <a:buClr>
                <a:schemeClr val="dk1"/>
              </a:buClr>
              <a:buSzPts val="500"/>
              <a:buFont typeface="Calibri"/>
              <a:buNone/>
              <a:defRPr sz="1867" b="0" i="0" u="none" strike="noStrike" cap="none">
                <a:latin typeface="Calibri"/>
                <a:ea typeface="Calibri"/>
                <a:cs typeface="Calibri"/>
                <a:sym typeface="Calibri"/>
              </a:defRPr>
            </a:lvl9pPr>
          </a:lstStyle>
          <a:p>
            <a:endParaRPr/>
          </a:p>
        </p:txBody>
      </p:sp>
      <p:sp>
        <p:nvSpPr>
          <p:cNvPr id="134" name="Google Shape;134;p47"/>
          <p:cNvSpPr txBox="1"/>
          <p:nvPr/>
        </p:nvSpPr>
        <p:spPr>
          <a:xfrm>
            <a:off x="558801" y="447291"/>
            <a:ext cx="7588885" cy="584775"/>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Clr>
                <a:srgbClr val="0678D5"/>
              </a:buClr>
              <a:buSzPts val="3800"/>
              <a:buFont typeface="Helvetica Neue"/>
              <a:buNone/>
            </a:pPr>
            <a:r>
              <a:rPr lang="en-US" sz="3800" b="1">
                <a:solidFill>
                  <a:srgbClr val="0678D5"/>
                </a:solidFill>
                <a:latin typeface="Helvetica Neue"/>
                <a:ea typeface="Helvetica Neue"/>
                <a:cs typeface="Helvetica Neue"/>
                <a:sym typeface="Helvetica Neue"/>
              </a:rPr>
              <a:t>Click to edit Master title style</a:t>
            </a:r>
            <a:endParaRPr/>
          </a:p>
        </p:txBody>
      </p:sp>
      <p:pic>
        <p:nvPicPr>
          <p:cNvPr id="135" name="Google Shape;135;p47" descr="Icon&#10;&#10;Description automatically generated with medium confidence"/>
          <p:cNvPicPr preferRelativeResize="0"/>
          <p:nvPr/>
        </p:nvPicPr>
        <p:blipFill rotWithShape="1">
          <a:blip r:embed="rId2">
            <a:alphaModFix/>
          </a:blip>
          <a:srcRect/>
          <a:stretch/>
        </p:blipFill>
        <p:spPr>
          <a:xfrm>
            <a:off x="9608042" y="396246"/>
            <a:ext cx="2362145" cy="631660"/>
          </a:xfrm>
          <a:prstGeom prst="rect">
            <a:avLst/>
          </a:prstGeom>
          <a:noFill/>
          <a:ln>
            <a:noFill/>
          </a:ln>
        </p:spPr>
      </p:pic>
      <p:sp>
        <p:nvSpPr>
          <p:cNvPr id="136" name="Google Shape;136;p47"/>
          <p:cNvSpPr txBox="1"/>
          <p:nvPr/>
        </p:nvSpPr>
        <p:spPr>
          <a:xfrm>
            <a:off x="1166004" y="6350577"/>
            <a:ext cx="8442038"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b="0" i="0">
                <a:solidFill>
                  <a:srgbClr val="8D8D94"/>
                </a:solidFill>
                <a:latin typeface="Arial"/>
                <a:ea typeface="Arial"/>
                <a:cs typeface="Arial"/>
                <a:sym typeface="Arial"/>
              </a:rPr>
              <a:t>© 2023 HUB International Limited. </a:t>
            </a:r>
            <a:endParaRPr/>
          </a:p>
        </p:txBody>
      </p:sp>
      <p:sp>
        <p:nvSpPr>
          <p:cNvPr id="137" name="Google Shape;137;p47"/>
          <p:cNvSpPr txBox="1"/>
          <p:nvPr/>
        </p:nvSpPr>
        <p:spPr>
          <a:xfrm>
            <a:off x="677670" y="6350577"/>
            <a:ext cx="466725"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200" b="1" i="0">
                <a:solidFill>
                  <a:schemeClr val="dk1"/>
                </a:solidFill>
                <a:latin typeface="Arial"/>
                <a:ea typeface="Arial"/>
                <a:cs typeface="Arial"/>
                <a:sym typeface="Arial"/>
              </a:rPr>
              <a:t>‹#›</a:t>
            </a:fld>
            <a:endParaRPr sz="1200" b="1" i="0">
              <a:solidFill>
                <a:schemeClr val="dk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amp;A or Other slide">
  <p:cSld name="Q&amp;A or Other slide">
    <p:spTree>
      <p:nvGrpSpPr>
        <p:cNvPr id="1" name="Shape 138"/>
        <p:cNvGrpSpPr/>
        <p:nvPr/>
      </p:nvGrpSpPr>
      <p:grpSpPr>
        <a:xfrm>
          <a:off x="0" y="0"/>
          <a:ext cx="0" cy="0"/>
          <a:chOff x="0" y="0"/>
          <a:chExt cx="0" cy="0"/>
        </a:xfrm>
      </p:grpSpPr>
      <p:sp>
        <p:nvSpPr>
          <p:cNvPr id="139" name="Google Shape;139;p48"/>
          <p:cNvSpPr/>
          <p:nvPr/>
        </p:nvSpPr>
        <p:spPr>
          <a:xfrm>
            <a:off x="0" y="0"/>
            <a:ext cx="12192000" cy="6858000"/>
          </a:xfrm>
          <a:prstGeom prst="rect">
            <a:avLst/>
          </a:prstGeom>
          <a:solidFill>
            <a:srgbClr val="0678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0" name="Google Shape;140;p48"/>
          <p:cNvSpPr txBox="1">
            <a:spLocks noGrp="1"/>
          </p:cNvSpPr>
          <p:nvPr>
            <p:ph type="body" idx="1"/>
          </p:nvPr>
        </p:nvSpPr>
        <p:spPr>
          <a:xfrm>
            <a:off x="2717937" y="2070270"/>
            <a:ext cx="7027222" cy="2602091"/>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7500"/>
              <a:buNone/>
              <a:defRPr sz="75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1" name="Google Shape;141;p48"/>
          <p:cNvPicPr preferRelativeResize="0"/>
          <p:nvPr/>
        </p:nvPicPr>
        <p:blipFill rotWithShape="1">
          <a:blip r:embed="rId2">
            <a:alphaModFix/>
          </a:blip>
          <a:srcRect l="22322" t="-2" r="56272" b="-2082"/>
          <a:stretch/>
        </p:blipFill>
        <p:spPr>
          <a:xfrm>
            <a:off x="0" y="2070271"/>
            <a:ext cx="2427489" cy="2604675"/>
          </a:xfrm>
          <a:prstGeom prst="rect">
            <a:avLst/>
          </a:prstGeom>
          <a:noFill/>
          <a:ln>
            <a:noFill/>
          </a:ln>
        </p:spPr>
      </p:pic>
      <p:pic>
        <p:nvPicPr>
          <p:cNvPr id="142" name="Google Shape;142;p48"/>
          <p:cNvPicPr preferRelativeResize="0"/>
          <p:nvPr/>
        </p:nvPicPr>
        <p:blipFill rotWithShape="1">
          <a:blip r:embed="rId3">
            <a:alphaModFix/>
          </a:blip>
          <a:srcRect t="-2" r="81557" b="-2082"/>
          <a:stretch/>
        </p:blipFill>
        <p:spPr>
          <a:xfrm>
            <a:off x="10100621" y="2070270"/>
            <a:ext cx="2091380" cy="2604675"/>
          </a:xfrm>
          <a:prstGeom prst="rect">
            <a:avLst/>
          </a:prstGeom>
          <a:noFill/>
          <a:ln>
            <a:noFill/>
          </a:ln>
        </p:spPr>
      </p:pic>
      <p:pic>
        <p:nvPicPr>
          <p:cNvPr id="143" name="Google Shape;143;p48"/>
          <p:cNvPicPr preferRelativeResize="0"/>
          <p:nvPr/>
        </p:nvPicPr>
        <p:blipFill rotWithShape="1">
          <a:blip r:embed="rId4">
            <a:alphaModFix/>
          </a:blip>
          <a:srcRect/>
          <a:stretch/>
        </p:blipFill>
        <p:spPr>
          <a:xfrm>
            <a:off x="9608042" y="396246"/>
            <a:ext cx="2362145" cy="631659"/>
          </a:xfrm>
          <a:prstGeom prst="rect">
            <a:avLst/>
          </a:prstGeom>
          <a:noFill/>
          <a:ln>
            <a:noFill/>
          </a:ln>
        </p:spPr>
      </p:pic>
      <p:cxnSp>
        <p:nvCxnSpPr>
          <p:cNvPr id="144" name="Google Shape;144;p48"/>
          <p:cNvCxnSpPr/>
          <p:nvPr/>
        </p:nvCxnSpPr>
        <p:spPr>
          <a:xfrm>
            <a:off x="1062711" y="6352523"/>
            <a:ext cx="0" cy="365125"/>
          </a:xfrm>
          <a:prstGeom prst="straightConnector1">
            <a:avLst/>
          </a:prstGeom>
          <a:noFill/>
          <a:ln w="9525" cap="flat" cmpd="sng">
            <a:solidFill>
              <a:schemeClr val="lt1"/>
            </a:solidFill>
            <a:prstDash val="solid"/>
            <a:miter lim="800000"/>
            <a:headEnd type="none" w="sm" len="sm"/>
            <a:tailEnd type="none" w="sm" len="sm"/>
          </a:ln>
        </p:spPr>
      </p:cxnSp>
      <p:sp>
        <p:nvSpPr>
          <p:cNvPr id="145" name="Google Shape;145;p48"/>
          <p:cNvSpPr txBox="1"/>
          <p:nvPr/>
        </p:nvSpPr>
        <p:spPr>
          <a:xfrm>
            <a:off x="1166004" y="6350577"/>
            <a:ext cx="41148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b="0" i="0">
                <a:solidFill>
                  <a:schemeClr val="lt1"/>
                </a:solidFill>
                <a:latin typeface="Arial"/>
                <a:ea typeface="Arial"/>
                <a:cs typeface="Arial"/>
                <a:sym typeface="Arial"/>
              </a:rPr>
              <a:t>© 2023 HUB International Limited.</a:t>
            </a:r>
            <a:endParaRPr/>
          </a:p>
        </p:txBody>
      </p:sp>
      <p:sp>
        <p:nvSpPr>
          <p:cNvPr id="146" name="Google Shape;146;p48"/>
          <p:cNvSpPr txBox="1"/>
          <p:nvPr/>
        </p:nvSpPr>
        <p:spPr>
          <a:xfrm>
            <a:off x="677670" y="6350577"/>
            <a:ext cx="466725"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900" b="1" i="0">
                <a:solidFill>
                  <a:schemeClr val="lt1"/>
                </a:solidFill>
                <a:latin typeface="Arial"/>
                <a:ea typeface="Arial"/>
                <a:cs typeface="Arial"/>
                <a:sym typeface="Arial"/>
              </a:rPr>
              <a:t>‹#›</a:t>
            </a:fld>
            <a:endParaRPr sz="900" b="1" i="0">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129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Q&amp;A or Other slide">
  <p:cSld name="1_Q&amp;A or Other slide">
    <p:spTree>
      <p:nvGrpSpPr>
        <p:cNvPr id="1" name="Shape 147"/>
        <p:cNvGrpSpPr/>
        <p:nvPr/>
      </p:nvGrpSpPr>
      <p:grpSpPr>
        <a:xfrm>
          <a:off x="0" y="0"/>
          <a:ext cx="0" cy="0"/>
          <a:chOff x="0" y="0"/>
          <a:chExt cx="0" cy="0"/>
        </a:xfrm>
      </p:grpSpPr>
      <p:pic>
        <p:nvPicPr>
          <p:cNvPr id="148" name="Google Shape;148;p49"/>
          <p:cNvPicPr preferRelativeResize="0"/>
          <p:nvPr/>
        </p:nvPicPr>
        <p:blipFill rotWithShape="1">
          <a:blip r:embed="rId2">
            <a:alphaModFix/>
          </a:blip>
          <a:srcRect l="22322" t="-2" r="56272" b="-2082"/>
          <a:stretch/>
        </p:blipFill>
        <p:spPr>
          <a:xfrm>
            <a:off x="0" y="2070271"/>
            <a:ext cx="2427489" cy="2604675"/>
          </a:xfrm>
          <a:prstGeom prst="rect">
            <a:avLst/>
          </a:prstGeom>
          <a:noFill/>
          <a:ln>
            <a:noFill/>
          </a:ln>
        </p:spPr>
      </p:pic>
      <p:pic>
        <p:nvPicPr>
          <p:cNvPr id="149" name="Google Shape;149;p49"/>
          <p:cNvPicPr preferRelativeResize="0"/>
          <p:nvPr/>
        </p:nvPicPr>
        <p:blipFill rotWithShape="1">
          <a:blip r:embed="rId3">
            <a:alphaModFix/>
          </a:blip>
          <a:srcRect t="-2" r="81557" b="-2082"/>
          <a:stretch/>
        </p:blipFill>
        <p:spPr>
          <a:xfrm>
            <a:off x="10100621" y="2070270"/>
            <a:ext cx="2091380" cy="2604675"/>
          </a:xfrm>
          <a:prstGeom prst="rect">
            <a:avLst/>
          </a:prstGeom>
          <a:noFill/>
          <a:ln>
            <a:noFill/>
          </a:ln>
        </p:spPr>
      </p:pic>
      <p:pic>
        <p:nvPicPr>
          <p:cNvPr id="150" name="Google Shape;150;p49" descr="Icon&#10;&#10;Description automatically generated with medium confidence"/>
          <p:cNvPicPr preferRelativeResize="0"/>
          <p:nvPr/>
        </p:nvPicPr>
        <p:blipFill rotWithShape="1">
          <a:blip r:embed="rId4">
            <a:alphaModFix/>
          </a:blip>
          <a:srcRect/>
          <a:stretch/>
        </p:blipFill>
        <p:spPr>
          <a:xfrm>
            <a:off x="9608042" y="396246"/>
            <a:ext cx="2362145" cy="631660"/>
          </a:xfrm>
          <a:prstGeom prst="rect">
            <a:avLst/>
          </a:prstGeom>
          <a:noFill/>
          <a:ln>
            <a:noFill/>
          </a:ln>
        </p:spPr>
      </p:pic>
      <p:cxnSp>
        <p:nvCxnSpPr>
          <p:cNvPr id="151" name="Google Shape;151;p49"/>
          <p:cNvCxnSpPr/>
          <p:nvPr/>
        </p:nvCxnSpPr>
        <p:spPr>
          <a:xfrm>
            <a:off x="1062711" y="6352523"/>
            <a:ext cx="0" cy="365125"/>
          </a:xfrm>
          <a:prstGeom prst="straightConnector1">
            <a:avLst/>
          </a:prstGeom>
          <a:noFill/>
          <a:ln w="9525" cap="flat" cmpd="sng">
            <a:solidFill>
              <a:srgbClr val="0678D5"/>
            </a:solidFill>
            <a:prstDash val="solid"/>
            <a:miter lim="800000"/>
            <a:headEnd type="none" w="sm" len="sm"/>
            <a:tailEnd type="none" w="sm" len="sm"/>
          </a:ln>
        </p:spPr>
      </p:cxnSp>
      <p:sp>
        <p:nvSpPr>
          <p:cNvPr id="152" name="Google Shape;152;p49"/>
          <p:cNvSpPr txBox="1"/>
          <p:nvPr/>
        </p:nvSpPr>
        <p:spPr>
          <a:xfrm>
            <a:off x="1166004" y="6350577"/>
            <a:ext cx="8442038"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b="0" i="0">
                <a:solidFill>
                  <a:srgbClr val="8D8D94"/>
                </a:solidFill>
                <a:latin typeface="Arial"/>
                <a:ea typeface="Arial"/>
                <a:cs typeface="Arial"/>
                <a:sym typeface="Arial"/>
              </a:rPr>
              <a:t>© 2023 HUB International Limited. </a:t>
            </a:r>
            <a:endParaRPr/>
          </a:p>
        </p:txBody>
      </p:sp>
      <p:sp>
        <p:nvSpPr>
          <p:cNvPr id="153" name="Google Shape;153;p49"/>
          <p:cNvSpPr txBox="1"/>
          <p:nvPr/>
        </p:nvSpPr>
        <p:spPr>
          <a:xfrm>
            <a:off x="677670" y="6350577"/>
            <a:ext cx="466725"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200" b="1" i="0">
                <a:solidFill>
                  <a:schemeClr val="dk1"/>
                </a:solidFill>
                <a:latin typeface="Arial"/>
                <a:ea typeface="Arial"/>
                <a:cs typeface="Arial"/>
                <a:sym typeface="Arial"/>
              </a:rPr>
              <a:t>‹#›</a:t>
            </a:fld>
            <a:endParaRPr sz="1200" b="1" i="0">
              <a:solidFill>
                <a:schemeClr val="dk1"/>
              </a:solidFill>
              <a:latin typeface="Arial"/>
              <a:ea typeface="Arial"/>
              <a:cs typeface="Arial"/>
              <a:sym typeface="Arial"/>
            </a:endParaRPr>
          </a:p>
        </p:txBody>
      </p:sp>
      <p:sp>
        <p:nvSpPr>
          <p:cNvPr id="154" name="Google Shape;154;p49"/>
          <p:cNvSpPr txBox="1">
            <a:spLocks noGrp="1"/>
          </p:cNvSpPr>
          <p:nvPr>
            <p:ph type="body" idx="1"/>
          </p:nvPr>
        </p:nvSpPr>
        <p:spPr>
          <a:xfrm>
            <a:off x="2717937" y="2070270"/>
            <a:ext cx="7027222" cy="2602091"/>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0678D5"/>
              </a:buClr>
              <a:buSzPts val="7500"/>
              <a:buNone/>
              <a:defRPr sz="7500" b="1" i="0">
                <a:solidFill>
                  <a:srgbClr val="0678D5"/>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129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155"/>
        <p:cNvGrpSpPr/>
        <p:nvPr/>
      </p:nvGrpSpPr>
      <p:grpSpPr>
        <a:xfrm>
          <a:off x="0" y="0"/>
          <a:ext cx="0" cy="0"/>
          <a:chOff x="0" y="0"/>
          <a:chExt cx="0" cy="0"/>
        </a:xfrm>
      </p:grpSpPr>
      <p:sp>
        <p:nvSpPr>
          <p:cNvPr id="156" name="Google Shape;156;p50"/>
          <p:cNvSpPr/>
          <p:nvPr/>
        </p:nvSpPr>
        <p:spPr>
          <a:xfrm>
            <a:off x="0" y="0"/>
            <a:ext cx="12192000" cy="6858000"/>
          </a:xfrm>
          <a:prstGeom prst="rect">
            <a:avLst/>
          </a:prstGeom>
          <a:solidFill>
            <a:srgbClr val="0678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 name="Google Shape;157;p50"/>
          <p:cNvSpPr txBox="1">
            <a:spLocks noGrp="1"/>
          </p:cNvSpPr>
          <p:nvPr>
            <p:ph type="ctrTitle"/>
          </p:nvPr>
        </p:nvSpPr>
        <p:spPr>
          <a:xfrm>
            <a:off x="2667000" y="1500809"/>
            <a:ext cx="6858000" cy="3054365"/>
          </a:xfrm>
          <a:prstGeom prst="rect">
            <a:avLst/>
          </a:prstGeom>
          <a:noFill/>
          <a:ln>
            <a:noFill/>
          </a:ln>
        </p:spPr>
        <p:txBody>
          <a:bodyPr spcFirstLastPara="1" wrap="square" lIns="91425" tIns="45700" rIns="91425" bIns="45700" anchor="t" anchorCtr="0">
            <a:noAutofit/>
          </a:bodyPr>
          <a:lstStyle>
            <a:lvl1pPr lvl="0" algn="l">
              <a:lnSpc>
                <a:spcPct val="150000"/>
              </a:lnSpc>
              <a:spcBef>
                <a:spcPts val="0"/>
              </a:spcBef>
              <a:spcAft>
                <a:spcPts val="0"/>
              </a:spcAft>
              <a:buClr>
                <a:schemeClr val="lt1"/>
              </a:buClr>
              <a:buSzPts val="2100"/>
              <a:buFont typeface="Arial"/>
              <a:buNone/>
              <a:defRPr sz="21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58" name="Google Shape;158;p50"/>
          <p:cNvCxnSpPr/>
          <p:nvPr/>
        </p:nvCxnSpPr>
        <p:spPr>
          <a:xfrm>
            <a:off x="1062711" y="6352523"/>
            <a:ext cx="0" cy="365125"/>
          </a:xfrm>
          <a:prstGeom prst="straightConnector1">
            <a:avLst/>
          </a:prstGeom>
          <a:noFill/>
          <a:ln w="9525" cap="flat" cmpd="sng">
            <a:solidFill>
              <a:schemeClr val="lt1"/>
            </a:solidFill>
            <a:prstDash val="solid"/>
            <a:miter lim="800000"/>
            <a:headEnd type="none" w="sm" len="sm"/>
            <a:tailEnd type="none" w="sm" len="sm"/>
          </a:ln>
        </p:spPr>
      </p:cxnSp>
      <p:sp>
        <p:nvSpPr>
          <p:cNvPr id="159" name="Google Shape;159;p50"/>
          <p:cNvSpPr txBox="1"/>
          <p:nvPr/>
        </p:nvSpPr>
        <p:spPr>
          <a:xfrm>
            <a:off x="1166004" y="6350577"/>
            <a:ext cx="41148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b="0" i="0">
                <a:solidFill>
                  <a:schemeClr val="lt1"/>
                </a:solidFill>
                <a:latin typeface="Arial"/>
                <a:ea typeface="Arial"/>
                <a:cs typeface="Arial"/>
                <a:sym typeface="Arial"/>
              </a:rPr>
              <a:t>© 2023 HUB International Limited.</a:t>
            </a:r>
            <a:endParaRPr/>
          </a:p>
        </p:txBody>
      </p:sp>
      <p:sp>
        <p:nvSpPr>
          <p:cNvPr id="160" name="Google Shape;160;p50"/>
          <p:cNvSpPr txBox="1"/>
          <p:nvPr/>
        </p:nvSpPr>
        <p:spPr>
          <a:xfrm>
            <a:off x="677670" y="6350577"/>
            <a:ext cx="466725"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900" b="1" i="0">
                <a:solidFill>
                  <a:schemeClr val="lt1"/>
                </a:solidFill>
                <a:latin typeface="Arial"/>
                <a:ea typeface="Arial"/>
                <a:cs typeface="Arial"/>
                <a:sym typeface="Arial"/>
              </a:rPr>
              <a:t>‹#›</a:t>
            </a:fld>
            <a:endParaRPr sz="900" b="1" i="0">
              <a:solidFill>
                <a:schemeClr val="lt1"/>
              </a:solidFill>
              <a:latin typeface="Arial"/>
              <a:ea typeface="Arial"/>
              <a:cs typeface="Arial"/>
              <a:sym typeface="Arial"/>
            </a:endParaRPr>
          </a:p>
        </p:txBody>
      </p:sp>
      <p:pic>
        <p:nvPicPr>
          <p:cNvPr id="161" name="Google Shape;161;p50"/>
          <p:cNvPicPr preferRelativeResize="0"/>
          <p:nvPr/>
        </p:nvPicPr>
        <p:blipFill rotWithShape="1">
          <a:blip r:embed="rId2">
            <a:alphaModFix/>
          </a:blip>
          <a:srcRect/>
          <a:stretch/>
        </p:blipFill>
        <p:spPr>
          <a:xfrm>
            <a:off x="9608042" y="396246"/>
            <a:ext cx="2362145" cy="63165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5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2_Two Content">
  <p:cSld name="2_Two Content">
    <p:bg>
      <p:bgPr>
        <a:solidFill>
          <a:schemeClr val="lt1"/>
        </a:solidFill>
        <a:effectLst/>
      </p:bgPr>
    </p:bg>
    <p:spTree>
      <p:nvGrpSpPr>
        <p:cNvPr id="1" name="Shape 162"/>
        <p:cNvGrpSpPr/>
        <p:nvPr/>
      </p:nvGrpSpPr>
      <p:grpSpPr>
        <a:xfrm>
          <a:off x="0" y="0"/>
          <a:ext cx="0" cy="0"/>
          <a:chOff x="0" y="0"/>
          <a:chExt cx="0" cy="0"/>
        </a:xfrm>
      </p:grpSpPr>
      <p:sp>
        <p:nvSpPr>
          <p:cNvPr id="163" name="Google Shape;163;p51"/>
          <p:cNvSpPr/>
          <p:nvPr/>
        </p:nvSpPr>
        <p:spPr>
          <a:xfrm>
            <a:off x="0" y="1714"/>
            <a:ext cx="5885180" cy="6856730"/>
          </a:xfrm>
          <a:custGeom>
            <a:avLst/>
            <a:gdLst/>
            <a:ahLst/>
            <a:cxnLst/>
            <a:rect l="l" t="t" r="r" b="b"/>
            <a:pathLst>
              <a:path w="5885180" h="6856730" extrusionOk="0">
                <a:moveTo>
                  <a:pt x="3790010" y="0"/>
                </a:moveTo>
                <a:lnTo>
                  <a:pt x="0" y="0"/>
                </a:lnTo>
                <a:lnTo>
                  <a:pt x="0" y="6856285"/>
                </a:lnTo>
                <a:lnTo>
                  <a:pt x="5884976" y="6856285"/>
                </a:lnTo>
                <a:lnTo>
                  <a:pt x="3790010" y="0"/>
                </a:lnTo>
                <a:close/>
              </a:path>
            </a:pathLst>
          </a:custGeom>
          <a:solidFill>
            <a:srgbClr val="1473B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4" name="Google Shape;164;p51"/>
          <p:cNvSpPr/>
          <p:nvPr/>
        </p:nvSpPr>
        <p:spPr>
          <a:xfrm>
            <a:off x="-1" y="0"/>
            <a:ext cx="5246967" cy="6858000"/>
          </a:xfrm>
          <a:custGeom>
            <a:avLst/>
            <a:gdLst/>
            <a:ahLst/>
            <a:cxnLst/>
            <a:rect l="l" t="t" r="r" b="b"/>
            <a:pathLst>
              <a:path w="5246967" h="6858000" extrusionOk="0">
                <a:moveTo>
                  <a:pt x="3134607" y="0"/>
                </a:moveTo>
                <a:lnTo>
                  <a:pt x="0" y="0"/>
                </a:lnTo>
                <a:lnTo>
                  <a:pt x="0" y="1714"/>
                </a:lnTo>
                <a:lnTo>
                  <a:pt x="0" y="133324"/>
                </a:lnTo>
                <a:lnTo>
                  <a:pt x="0" y="6858000"/>
                </a:lnTo>
                <a:lnTo>
                  <a:pt x="5246967" y="6858000"/>
                </a:lnTo>
                <a:lnTo>
                  <a:pt x="3192195" y="133324"/>
                </a:lnTo>
                <a:lnTo>
                  <a:pt x="3174207" y="70161"/>
                </a:lnTo>
                <a:lnTo>
                  <a:pt x="3134607" y="0"/>
                </a:lnTo>
                <a:close/>
              </a:path>
            </a:pathLst>
          </a:custGeom>
          <a:solidFill>
            <a:srgbClr val="26374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5" name="Google Shape;165;p51"/>
          <p:cNvSpPr txBox="1">
            <a:spLocks noGrp="1"/>
          </p:cNvSpPr>
          <p:nvPr>
            <p:ph type="body" idx="1"/>
          </p:nvPr>
        </p:nvSpPr>
        <p:spPr>
          <a:xfrm>
            <a:off x="5496338" y="1524000"/>
            <a:ext cx="6239931" cy="4114800"/>
          </a:xfrm>
          <a:prstGeom prst="rect">
            <a:avLst/>
          </a:prstGeom>
          <a:noFill/>
          <a:ln>
            <a:noFill/>
          </a:ln>
        </p:spPr>
        <p:txBody>
          <a:bodyPr spcFirstLastPara="1" wrap="square" lIns="91425" tIns="45700" rIns="91425" bIns="45700" anchor="t" anchorCtr="0">
            <a:normAutofit/>
          </a:bodyPr>
          <a:lstStyle>
            <a:lvl1pPr marL="457200" lvl="0" indent="-381000" algn="l">
              <a:lnSpc>
                <a:spcPct val="110000"/>
              </a:lnSpc>
              <a:spcBef>
                <a:spcPts val="1000"/>
              </a:spcBef>
              <a:spcAft>
                <a:spcPts val="0"/>
              </a:spcAft>
              <a:buClr>
                <a:srgbClr val="1373BA"/>
              </a:buClr>
              <a:buSzPts val="2400"/>
              <a:buFont typeface="Arial"/>
              <a:buChar char="•"/>
              <a:defRPr sz="2400">
                <a:solidFill>
                  <a:srgbClr val="262626"/>
                </a:solidFill>
                <a:latin typeface="Helvetica Neue"/>
                <a:ea typeface="Helvetica Neue"/>
                <a:cs typeface="Helvetica Neue"/>
                <a:sym typeface="Helvetica Neue"/>
              </a:defRPr>
            </a:lvl1pPr>
            <a:lvl2pPr marL="914400" lvl="1" indent="-381000" algn="l">
              <a:lnSpc>
                <a:spcPct val="110000"/>
              </a:lnSpc>
              <a:spcBef>
                <a:spcPts val="600"/>
              </a:spcBef>
              <a:spcAft>
                <a:spcPts val="0"/>
              </a:spcAft>
              <a:buClr>
                <a:srgbClr val="1373BA"/>
              </a:buClr>
              <a:buSzPts val="2400"/>
              <a:buFont typeface="Arial"/>
              <a:buChar char="•"/>
              <a:defRPr sz="2400">
                <a:solidFill>
                  <a:srgbClr val="262626"/>
                </a:solidFill>
                <a:latin typeface="Helvetica Neue"/>
                <a:ea typeface="Helvetica Neue"/>
                <a:cs typeface="Helvetica Neue"/>
                <a:sym typeface="Helvetica Neue"/>
              </a:defRPr>
            </a:lvl2pPr>
            <a:lvl3pPr marL="1371600" lvl="2" indent="-381000" algn="l">
              <a:lnSpc>
                <a:spcPct val="110000"/>
              </a:lnSpc>
              <a:spcBef>
                <a:spcPts val="600"/>
              </a:spcBef>
              <a:spcAft>
                <a:spcPts val="0"/>
              </a:spcAft>
              <a:buClr>
                <a:srgbClr val="1373BA"/>
              </a:buClr>
              <a:buSzPts val="2400"/>
              <a:buFont typeface="Arial"/>
              <a:buChar char="•"/>
              <a:defRPr sz="2400">
                <a:solidFill>
                  <a:srgbClr val="262626"/>
                </a:solidFill>
                <a:latin typeface="Helvetica Neue"/>
                <a:ea typeface="Helvetica Neue"/>
                <a:cs typeface="Helvetica Neue"/>
                <a:sym typeface="Helvetica Neue"/>
              </a:defRPr>
            </a:lvl3pPr>
            <a:lvl4pPr marL="1828800" lvl="3" indent="-381000" algn="l">
              <a:lnSpc>
                <a:spcPct val="110000"/>
              </a:lnSpc>
              <a:spcBef>
                <a:spcPts val="600"/>
              </a:spcBef>
              <a:spcAft>
                <a:spcPts val="0"/>
              </a:spcAft>
              <a:buClr>
                <a:srgbClr val="1373BA"/>
              </a:buClr>
              <a:buSzPts val="2400"/>
              <a:buFont typeface="Arial"/>
              <a:buChar char="•"/>
              <a:defRPr sz="2400">
                <a:solidFill>
                  <a:srgbClr val="262626"/>
                </a:solidFill>
                <a:latin typeface="Helvetica Neue"/>
                <a:ea typeface="Helvetica Neue"/>
                <a:cs typeface="Helvetica Neue"/>
                <a:sym typeface="Helvetica Neue"/>
              </a:defRPr>
            </a:lvl4pPr>
            <a:lvl5pPr marL="2286000" lvl="4" indent="-381000" algn="l">
              <a:lnSpc>
                <a:spcPct val="110000"/>
              </a:lnSpc>
              <a:spcBef>
                <a:spcPts val="600"/>
              </a:spcBef>
              <a:spcAft>
                <a:spcPts val="0"/>
              </a:spcAft>
              <a:buClr>
                <a:srgbClr val="1373BA"/>
              </a:buClr>
              <a:buSzPts val="2400"/>
              <a:buFont typeface="Arial"/>
              <a:buChar char="•"/>
              <a:defRPr sz="2400">
                <a:solidFill>
                  <a:srgbClr val="262626"/>
                </a:solidFill>
                <a:latin typeface="Helvetica Neue"/>
                <a:ea typeface="Helvetica Neue"/>
                <a:cs typeface="Helvetica Neue"/>
                <a:sym typeface="Helvetica Neu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6" name="Google Shape;166;p51" descr="Icon&#10;&#10;Description automatically generated with medium confidence"/>
          <p:cNvPicPr preferRelativeResize="0"/>
          <p:nvPr/>
        </p:nvPicPr>
        <p:blipFill rotWithShape="1">
          <a:blip r:embed="rId2">
            <a:alphaModFix/>
          </a:blip>
          <a:srcRect/>
          <a:stretch/>
        </p:blipFill>
        <p:spPr>
          <a:xfrm>
            <a:off x="9608042" y="396246"/>
            <a:ext cx="2362145" cy="631660"/>
          </a:xfrm>
          <a:prstGeom prst="rect">
            <a:avLst/>
          </a:prstGeom>
          <a:noFill/>
          <a:ln>
            <a:noFill/>
          </a:ln>
        </p:spPr>
      </p:pic>
      <p:sp>
        <p:nvSpPr>
          <p:cNvPr id="167" name="Google Shape;167;p51"/>
          <p:cNvSpPr txBox="1">
            <a:spLocks noGrp="1"/>
          </p:cNvSpPr>
          <p:nvPr>
            <p:ph type="ctrTitle"/>
          </p:nvPr>
        </p:nvSpPr>
        <p:spPr>
          <a:xfrm>
            <a:off x="563878" y="1612762"/>
            <a:ext cx="2880361" cy="2876479"/>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4000"/>
              <a:buFont typeface="Arial"/>
              <a:buNone/>
              <a:defRPr sz="40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68" name="Google Shape;168;p51"/>
          <p:cNvCxnSpPr/>
          <p:nvPr/>
        </p:nvCxnSpPr>
        <p:spPr>
          <a:xfrm>
            <a:off x="1062711" y="6352523"/>
            <a:ext cx="0" cy="365125"/>
          </a:xfrm>
          <a:prstGeom prst="straightConnector1">
            <a:avLst/>
          </a:prstGeom>
          <a:noFill/>
          <a:ln w="9525" cap="flat" cmpd="sng">
            <a:solidFill>
              <a:schemeClr val="lt1"/>
            </a:solidFill>
            <a:prstDash val="solid"/>
            <a:miter lim="800000"/>
            <a:headEnd type="none" w="sm" len="sm"/>
            <a:tailEnd type="none" w="sm" len="sm"/>
          </a:ln>
        </p:spPr>
      </p:cxnSp>
      <p:sp>
        <p:nvSpPr>
          <p:cNvPr id="169" name="Google Shape;169;p51"/>
          <p:cNvSpPr txBox="1"/>
          <p:nvPr/>
        </p:nvSpPr>
        <p:spPr>
          <a:xfrm>
            <a:off x="1166004" y="6350577"/>
            <a:ext cx="41148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b="0" i="0">
                <a:solidFill>
                  <a:schemeClr val="lt1"/>
                </a:solidFill>
                <a:latin typeface="Arial"/>
                <a:ea typeface="Arial"/>
                <a:cs typeface="Arial"/>
                <a:sym typeface="Arial"/>
              </a:rPr>
              <a:t>© 2023 HUB International Limited.</a:t>
            </a:r>
            <a:endParaRPr/>
          </a:p>
        </p:txBody>
      </p:sp>
      <p:sp>
        <p:nvSpPr>
          <p:cNvPr id="170" name="Google Shape;170;p51"/>
          <p:cNvSpPr txBox="1"/>
          <p:nvPr/>
        </p:nvSpPr>
        <p:spPr>
          <a:xfrm>
            <a:off x="677670" y="6350577"/>
            <a:ext cx="466725"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900" b="1" i="0">
                <a:solidFill>
                  <a:schemeClr val="lt1"/>
                </a:solidFill>
                <a:latin typeface="Arial"/>
                <a:ea typeface="Arial"/>
                <a:cs typeface="Arial"/>
                <a:sym typeface="Arial"/>
              </a:rPr>
              <a:t>‹#›</a:t>
            </a:fld>
            <a:endParaRPr sz="900" b="1" i="0">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Section Break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7B55FAC-8EF6-B316-846B-F12CCD1E9AC0}"/>
              </a:ext>
            </a:extLst>
          </p:cNvPr>
          <p:cNvPicPr>
            <a:picLocks noChangeAspect="1"/>
          </p:cNvPicPr>
          <p:nvPr userDrawn="1"/>
        </p:nvPicPr>
        <p:blipFill>
          <a:blip r:embed="rId2" cstate="screen">
            <a:extLst>
              <a:ext uri="{28A0092B-C50C-407E-A947-70E740481C1C}">
                <a14:useLocalDpi xmlns:a14="http://schemas.microsoft.com/office/drawing/2010/main"/>
              </a:ext>
            </a:extLst>
          </a:blip>
          <a:srcRect l="1818" r="1818"/>
          <a:stretch/>
        </p:blipFill>
        <p:spPr>
          <a:xfrm flipH="1">
            <a:off x="2288788" y="0"/>
            <a:ext cx="9903207" cy="6858000"/>
          </a:xfrm>
          <a:prstGeom prst="rect">
            <a:avLst/>
          </a:prstGeom>
        </p:spPr>
      </p:pic>
      <p:sp>
        <p:nvSpPr>
          <p:cNvPr id="34" name="Rectangle 33"/>
          <p:cNvSpPr/>
          <p:nvPr userDrawn="1"/>
        </p:nvSpPr>
        <p:spPr>
          <a:xfrm>
            <a:off x="-1" y="0"/>
            <a:ext cx="5275385" cy="6858000"/>
          </a:xfrm>
          <a:prstGeom prst="rect">
            <a:avLst/>
          </a:prstGeom>
          <a:solidFill>
            <a:srgbClr val="FAFCF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
              <a:cs typeface=""/>
            </a:endParaRPr>
          </a:p>
        </p:txBody>
      </p:sp>
      <p:sp>
        <p:nvSpPr>
          <p:cNvPr id="35" name="Rectangle 34"/>
          <p:cNvSpPr/>
          <p:nvPr userDrawn="1"/>
        </p:nvSpPr>
        <p:spPr>
          <a:xfrm>
            <a:off x="0" y="715108"/>
            <a:ext cx="6424246" cy="5427784"/>
          </a:xfrm>
          <a:prstGeom prst="rect">
            <a:avLst/>
          </a:prstGeom>
          <a:solidFill>
            <a:srgbClr val="0678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
              <a:cs typeface=""/>
            </a:endParaRPr>
          </a:p>
        </p:txBody>
      </p:sp>
      <p:cxnSp>
        <p:nvCxnSpPr>
          <p:cNvPr id="38" name="Straight Connector 37"/>
          <p:cNvCxnSpPr/>
          <p:nvPr userDrawn="1"/>
        </p:nvCxnSpPr>
        <p:spPr>
          <a:xfrm flipH="1">
            <a:off x="800100" y="4647529"/>
            <a:ext cx="5295899" cy="0"/>
          </a:xfrm>
          <a:prstGeom prst="line">
            <a:avLst/>
          </a:prstGeom>
          <a:noFill/>
          <a:ln w="6350" cap="flat" cmpd="sng" algn="ctr">
            <a:solidFill>
              <a:srgbClr val="FFFFFF">
                <a:lumMod val="75000"/>
              </a:srgbClr>
            </a:solidFill>
            <a:prstDash val="solid"/>
            <a:miter lim="800000"/>
          </a:ln>
          <a:effectLst/>
        </p:spPr>
      </p:cxnSp>
      <p:sp>
        <p:nvSpPr>
          <p:cNvPr id="4" name="Date Placeholder 3"/>
          <p:cNvSpPr>
            <a:spLocks noGrp="1"/>
          </p:cNvSpPr>
          <p:nvPr>
            <p:ph type="dt" sz="half" idx="10"/>
          </p:nvPr>
        </p:nvSpPr>
        <p:spPr>
          <a:xfrm>
            <a:off x="838200" y="7744279"/>
            <a:ext cx="2743200" cy="365125"/>
          </a:xfrm>
          <a:prstGeom prst="rect">
            <a:avLst/>
          </a:prstGeom>
        </p:spPr>
        <p:txBody>
          <a:bodyPr/>
          <a:lstStyle/>
          <a:p>
            <a:fld id="{8AECE717-8E0D-1947-9DC8-E1A473813FE0}" type="datetimeFigureOut">
              <a:rPr lang="en-US" smtClean="0"/>
              <a:t>11/21/2024</a:t>
            </a:fld>
            <a:endParaRPr lang="en-US"/>
          </a:p>
        </p:txBody>
      </p:sp>
      <p:sp>
        <p:nvSpPr>
          <p:cNvPr id="5" name="Footer Placeholder 4"/>
          <p:cNvSpPr>
            <a:spLocks noGrp="1"/>
          </p:cNvSpPr>
          <p:nvPr>
            <p:ph type="ftr" sz="quarter" idx="11"/>
          </p:nvPr>
        </p:nvSpPr>
        <p:spPr>
          <a:xfrm>
            <a:off x="4038600" y="7744279"/>
            <a:ext cx="4114800" cy="365125"/>
          </a:xfrm>
          <a:prstGeom prst="rect">
            <a:avLst/>
          </a:prstGeom>
        </p:spPr>
        <p:txBody>
          <a:bodyPr/>
          <a:lstStyle/>
          <a:p>
            <a:endParaRPr lang="en-US"/>
          </a:p>
        </p:txBody>
      </p:sp>
      <p:cxnSp>
        <p:nvCxnSpPr>
          <p:cNvPr id="16" name="Straight Connector 15"/>
          <p:cNvCxnSpPr/>
          <p:nvPr userDrawn="1"/>
        </p:nvCxnSpPr>
        <p:spPr>
          <a:xfrm>
            <a:off x="1062711" y="6352523"/>
            <a:ext cx="0" cy="365125"/>
          </a:xfrm>
          <a:prstGeom prst="line">
            <a:avLst/>
          </a:prstGeom>
          <a:ln>
            <a:solidFill>
              <a:srgbClr val="0678D5"/>
            </a:solidFill>
          </a:ln>
        </p:spPr>
        <p:style>
          <a:lnRef idx="1">
            <a:schemeClr val="accent1"/>
          </a:lnRef>
          <a:fillRef idx="0">
            <a:schemeClr val="accent1"/>
          </a:fillRef>
          <a:effectRef idx="0">
            <a:schemeClr val="accent1"/>
          </a:effectRef>
          <a:fontRef idx="minor">
            <a:schemeClr val="tx1"/>
          </a:fontRef>
        </p:style>
      </p:cxnSp>
      <p:sp>
        <p:nvSpPr>
          <p:cNvPr id="18" name="Slide Number Placeholder 10"/>
          <p:cNvSpPr txBox="1">
            <a:spLocks/>
          </p:cNvSpPr>
          <p:nvPr userDrawn="1"/>
        </p:nvSpPr>
        <p:spPr>
          <a:xfrm>
            <a:off x="677670" y="6358741"/>
            <a:ext cx="466725"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tx1"/>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8CA82A-B197-2841-A300-60ED77025F48}" type="slidenum">
              <a:rPr lang="en-US" sz="800" b="1" i="0" smtClean="0">
                <a:solidFill>
                  <a:srgbClr val="263746"/>
                </a:solidFill>
                <a:latin typeface="Arial" panose="020B0604020202020204" pitchFamily="34" charset="0"/>
                <a:cs typeface="Arial" panose="020B0604020202020204" pitchFamily="34" charset="0"/>
              </a:rPr>
              <a:pPr/>
              <a:t>‹#›</a:t>
            </a:fld>
            <a:endParaRPr lang="en-US" sz="800" b="1" i="0" dirty="0">
              <a:solidFill>
                <a:srgbClr val="263746"/>
              </a:solidFill>
              <a:latin typeface="Arial" panose="020B0604020202020204" pitchFamily="34" charset="0"/>
              <a:cs typeface="Arial" panose="020B0604020202020204" pitchFamily="34" charset="0"/>
            </a:endParaRPr>
          </a:p>
        </p:txBody>
      </p:sp>
      <p:sp>
        <p:nvSpPr>
          <p:cNvPr id="6" name="Text Placeholder 5"/>
          <p:cNvSpPr>
            <a:spLocks noGrp="1"/>
          </p:cNvSpPr>
          <p:nvPr>
            <p:ph type="body" sz="quarter" idx="12" hasCustomPrompt="1"/>
          </p:nvPr>
        </p:nvSpPr>
        <p:spPr>
          <a:xfrm>
            <a:off x="700156" y="3282198"/>
            <a:ext cx="5395844" cy="1262063"/>
          </a:xfrm>
        </p:spPr>
        <p:txBody>
          <a:bodyPr>
            <a:noAutofit/>
          </a:bodyPr>
          <a:lstStyle>
            <a:lvl1pPr marL="0" indent="0">
              <a:buNone/>
              <a:defRPr sz="4000" b="1" i="0">
                <a:solidFill>
                  <a:schemeClr val="bg1"/>
                </a:solidFill>
                <a:latin typeface="Arial" panose="020B0604020202020204" pitchFamily="34" charset="0"/>
                <a:cs typeface="Arial" panose="020B0604020202020204" pitchFamily="34" charset="0"/>
              </a:defRPr>
            </a:lvl1pPr>
          </a:lstStyle>
          <a:p>
            <a:pPr lvl="0"/>
            <a:r>
              <a:rPr lang="en-US" dirty="0"/>
              <a:t>Click to edit master text styles here</a:t>
            </a:r>
          </a:p>
        </p:txBody>
      </p:sp>
      <p:sp>
        <p:nvSpPr>
          <p:cNvPr id="43" name="Text Placeholder 5"/>
          <p:cNvSpPr>
            <a:spLocks noGrp="1"/>
          </p:cNvSpPr>
          <p:nvPr>
            <p:ph type="body" sz="quarter" idx="13" hasCustomPrompt="1"/>
          </p:nvPr>
        </p:nvSpPr>
        <p:spPr>
          <a:xfrm>
            <a:off x="700154" y="4823581"/>
            <a:ext cx="5395845" cy="1262063"/>
          </a:xfrm>
        </p:spPr>
        <p:txBody>
          <a:bodyPr>
            <a:noAutofit/>
          </a:bodyPr>
          <a:lstStyle>
            <a:lvl1pPr marL="0" indent="0">
              <a:buNone/>
              <a:defRPr sz="2200" b="0" i="0">
                <a:solidFill>
                  <a:schemeClr val="bg1"/>
                </a:solidFill>
                <a:latin typeface="Arial" panose="020B0604020202020204" pitchFamily="34" charset="0"/>
                <a:cs typeface="Arial" panose="020B0604020202020204" pitchFamily="34" charset="0"/>
              </a:defRPr>
            </a:lvl1pPr>
          </a:lstStyle>
          <a:p>
            <a:pPr lvl="0"/>
            <a:r>
              <a:rPr lang="en-US" dirty="0"/>
              <a:t>Subline goes here. Also as many as two lines of content.</a:t>
            </a:r>
          </a:p>
        </p:txBody>
      </p:sp>
      <p:sp>
        <p:nvSpPr>
          <p:cNvPr id="19" name="Footer Placeholder 9">
            <a:extLst>
              <a:ext uri="{FF2B5EF4-FFF2-40B4-BE49-F238E27FC236}">
                <a16:creationId xmlns:a16="http://schemas.microsoft.com/office/drawing/2014/main" id="{6BB4411E-768C-AC44-91D2-4BC2680C0D0F}"/>
              </a:ext>
            </a:extLst>
          </p:cNvPr>
          <p:cNvSpPr txBox="1">
            <a:spLocks/>
          </p:cNvSpPr>
          <p:nvPr userDrawn="1"/>
        </p:nvSpPr>
        <p:spPr>
          <a:xfrm>
            <a:off x="1144394" y="6362302"/>
            <a:ext cx="3934223" cy="365125"/>
          </a:xfrm>
          <a:prstGeom prst="rect">
            <a:avLst/>
          </a:prstGeom>
        </p:spPr>
        <p:txBody>
          <a:bodyPr vert="horz" lIns="68580" tIns="34290" rIns="68580" bIns="34290" rtlCol="0" anchor="ctr"/>
          <a:lstStyle>
            <a:defPPr>
              <a:defRPr lang="en-US"/>
            </a:defPPr>
            <a:lvl1pPr marL="0" algn="l" defTabSz="914400" rtl="0" eaLnBrk="1" latinLnBrk="0" hangingPunct="1">
              <a:defRPr sz="1000" b="0" i="0" kern="1200">
                <a:solidFill>
                  <a:schemeClr val="tx1">
                    <a:tint val="75000"/>
                  </a:scheme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i="0" dirty="0">
                <a:solidFill>
                  <a:srgbClr val="263746"/>
                </a:solidFill>
                <a:latin typeface="Arial" panose="020B0604020202020204" pitchFamily="34" charset="0"/>
                <a:ea typeface="Helvetica" charset="0"/>
                <a:cs typeface="Arial" panose="020B0604020202020204" pitchFamily="34" charset="0"/>
              </a:rPr>
              <a:t>Risk &amp; Insurance | Employee Benefits | Retirement &amp; Private Wealth</a:t>
            </a:r>
          </a:p>
        </p:txBody>
      </p:sp>
      <p:pic>
        <p:nvPicPr>
          <p:cNvPr id="2" name="Picture 1">
            <a:extLst>
              <a:ext uri="{FF2B5EF4-FFF2-40B4-BE49-F238E27FC236}">
                <a16:creationId xmlns:a16="http://schemas.microsoft.com/office/drawing/2014/main" id="{0D05D2DE-E474-BCB6-6B56-D9BD3861AA1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56272" b="56634"/>
          <a:stretch/>
        </p:blipFill>
        <p:spPr>
          <a:xfrm>
            <a:off x="800100" y="2084247"/>
            <a:ext cx="4398305" cy="981435"/>
          </a:xfrm>
          <a:prstGeom prst="rect">
            <a:avLst/>
          </a:prstGeom>
        </p:spPr>
      </p:pic>
    </p:spTree>
    <p:extLst>
      <p:ext uri="{BB962C8B-B14F-4D97-AF65-F5344CB8AC3E}">
        <p14:creationId xmlns:p14="http://schemas.microsoft.com/office/powerpoint/2010/main" val="4035181668"/>
      </p:ext>
    </p:extLst>
  </p:cSld>
  <p:clrMapOvr>
    <a:masterClrMapping/>
  </p:clrMapOvr>
  <p:extLst>
    <p:ext uri="{DCECCB84-F9BA-43D5-87BE-67443E8EF086}">
      <p15:sldGuideLst xmlns:p15="http://schemas.microsoft.com/office/powerpoint/2012/main">
        <p15:guide id="3" orient="horz" pos="55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456" y="408885"/>
            <a:ext cx="9523847" cy="671116"/>
          </a:xfrm>
        </p:spPr>
        <p:txBody>
          <a:bodyPr>
            <a:noAutofit/>
          </a:bodyPr>
          <a:lstStyle>
            <a:lvl1pPr>
              <a:defRPr sz="3000" b="0" i="0">
                <a:solidFill>
                  <a:srgbClr val="0678D5"/>
                </a:solidFill>
                <a:latin typeface="Arial" panose="020B0604020202020204" pitchFamily="34" charset="0"/>
                <a:cs typeface="Arial" panose="020B0604020202020204" pitchFamily="34" charset="0"/>
              </a:defRPr>
            </a:lvl1pPr>
          </a:lstStyle>
          <a:p>
            <a:r>
              <a:rPr lang="en-US" dirty="0"/>
              <a:t>Slide title goes here.</a:t>
            </a:r>
          </a:p>
        </p:txBody>
      </p:sp>
      <p:cxnSp>
        <p:nvCxnSpPr>
          <p:cNvPr id="13" name="Straight Connector 12"/>
          <p:cNvCxnSpPr/>
          <p:nvPr userDrawn="1"/>
        </p:nvCxnSpPr>
        <p:spPr>
          <a:xfrm flipH="1">
            <a:off x="600456" y="1080000"/>
            <a:ext cx="10149840" cy="0"/>
          </a:xfrm>
          <a:prstGeom prst="line">
            <a:avLst/>
          </a:prstGeom>
          <a:noFill/>
          <a:ln w="6350" cap="flat" cmpd="sng" algn="ctr">
            <a:solidFill>
              <a:srgbClr val="FFFFFF">
                <a:lumMod val="75000"/>
              </a:srgbClr>
            </a:solidFill>
            <a:prstDash val="solid"/>
            <a:miter lim="800000"/>
          </a:ln>
          <a:effectLst/>
        </p:spPr>
      </p:cxnSp>
      <p:pic>
        <p:nvPicPr>
          <p:cNvPr id="4" name="Picture 3" descr="A black background with blue letters&#10;&#10;Description automatically generated">
            <a:extLst>
              <a:ext uri="{FF2B5EF4-FFF2-40B4-BE49-F238E27FC236}">
                <a16:creationId xmlns:a16="http://schemas.microsoft.com/office/drawing/2014/main" id="{A11C7F89-E61E-589E-FFB0-8B877E770883}"/>
              </a:ext>
            </a:extLst>
          </p:cNvPr>
          <p:cNvPicPr>
            <a:picLocks noChangeAspect="1"/>
          </p:cNvPicPr>
          <p:nvPr userDrawn="1"/>
        </p:nvPicPr>
        <p:blipFill>
          <a:blip r:embed="rId2"/>
          <a:stretch>
            <a:fillRect/>
          </a:stretch>
        </p:blipFill>
        <p:spPr>
          <a:xfrm>
            <a:off x="8663686" y="480005"/>
            <a:ext cx="2086610" cy="557979"/>
          </a:xfrm>
          <a:prstGeom prst="rect">
            <a:avLst/>
          </a:prstGeom>
        </p:spPr>
      </p:pic>
    </p:spTree>
    <p:extLst>
      <p:ext uri="{BB962C8B-B14F-4D97-AF65-F5344CB8AC3E}">
        <p14:creationId xmlns:p14="http://schemas.microsoft.com/office/powerpoint/2010/main" val="2088496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
        <p:cNvGrpSpPr/>
        <p:nvPr/>
      </p:nvGrpSpPr>
      <p:grpSpPr>
        <a:xfrm>
          <a:off x="0" y="0"/>
          <a:ext cx="0" cy="0"/>
          <a:chOff x="0" y="0"/>
          <a:chExt cx="0" cy="0"/>
        </a:xfrm>
      </p:grpSpPr>
      <p:sp>
        <p:nvSpPr>
          <p:cNvPr id="23" name="Google Shape;23;p36"/>
          <p:cNvSpPr txBox="1">
            <a:spLocks noGrp="1"/>
          </p:cNvSpPr>
          <p:nvPr>
            <p:ph type="title"/>
          </p:nvPr>
        </p:nvSpPr>
        <p:spPr>
          <a:xfrm>
            <a:off x="558655" y="447290"/>
            <a:ext cx="7586909" cy="5847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678D5"/>
              </a:buClr>
              <a:buSzPts val="3800"/>
              <a:buFont typeface="Helvetica Neue"/>
              <a:buNone/>
              <a:defRPr sz="3800" b="1">
                <a:solidFill>
                  <a:srgbClr val="0678D5"/>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4" name="Google Shape;24;p36" descr="Icon&#10;&#10;Description automatically generated with medium confidence"/>
          <p:cNvPicPr preferRelativeResize="0"/>
          <p:nvPr/>
        </p:nvPicPr>
        <p:blipFill rotWithShape="1">
          <a:blip r:embed="rId2">
            <a:alphaModFix/>
          </a:blip>
          <a:srcRect/>
          <a:stretch/>
        </p:blipFill>
        <p:spPr>
          <a:xfrm>
            <a:off x="9608042" y="396246"/>
            <a:ext cx="2362145" cy="631660"/>
          </a:xfrm>
          <a:prstGeom prst="rect">
            <a:avLst/>
          </a:prstGeom>
          <a:noFill/>
          <a:ln>
            <a:noFill/>
          </a:ln>
        </p:spPr>
      </p:pic>
      <p:cxnSp>
        <p:nvCxnSpPr>
          <p:cNvPr id="25" name="Google Shape;25;p36"/>
          <p:cNvCxnSpPr/>
          <p:nvPr/>
        </p:nvCxnSpPr>
        <p:spPr>
          <a:xfrm>
            <a:off x="1062711" y="6352523"/>
            <a:ext cx="0" cy="365125"/>
          </a:xfrm>
          <a:prstGeom prst="straightConnector1">
            <a:avLst/>
          </a:prstGeom>
          <a:noFill/>
          <a:ln w="9525" cap="flat" cmpd="sng">
            <a:solidFill>
              <a:srgbClr val="0678D5"/>
            </a:solidFill>
            <a:prstDash val="solid"/>
            <a:miter lim="800000"/>
            <a:headEnd type="none" w="sm" len="sm"/>
            <a:tailEnd type="none" w="sm" len="sm"/>
          </a:ln>
        </p:spPr>
      </p:cxnSp>
      <p:sp>
        <p:nvSpPr>
          <p:cNvPr id="26" name="Google Shape;26;p36"/>
          <p:cNvSpPr txBox="1"/>
          <p:nvPr/>
        </p:nvSpPr>
        <p:spPr>
          <a:xfrm>
            <a:off x="1166004" y="6350577"/>
            <a:ext cx="8442038"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b="0" i="0" u="none" strike="noStrike" cap="none">
                <a:solidFill>
                  <a:srgbClr val="8D8D94"/>
                </a:solidFill>
                <a:latin typeface="Arial"/>
                <a:ea typeface="Arial"/>
                <a:cs typeface="Arial"/>
                <a:sym typeface="Arial"/>
              </a:rPr>
              <a:t>© 2023 HUB International Limited. </a:t>
            </a:r>
            <a:endParaRPr/>
          </a:p>
        </p:txBody>
      </p:sp>
      <p:sp>
        <p:nvSpPr>
          <p:cNvPr id="27" name="Google Shape;27;p36"/>
          <p:cNvSpPr txBox="1"/>
          <p:nvPr/>
        </p:nvSpPr>
        <p:spPr>
          <a:xfrm>
            <a:off x="677670" y="6350577"/>
            <a:ext cx="466725"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200" b="1" i="0" u="none" strike="noStrike" cap="none">
                <a:solidFill>
                  <a:schemeClr val="dk1"/>
                </a:solidFill>
                <a:latin typeface="Arial"/>
                <a:ea typeface="Arial"/>
                <a:cs typeface="Arial"/>
                <a:sym typeface="Arial"/>
              </a:rPr>
              <a:t>‹#›</a:t>
            </a:fld>
            <a:endParaRPr sz="1200" b="1" i="0" u="none" strike="noStrike" cap="none">
              <a:solidFill>
                <a:schemeClr val="dk1"/>
              </a:solidFill>
              <a:latin typeface="Arial"/>
              <a:ea typeface="Arial"/>
              <a:cs typeface="Arial"/>
              <a:sym typeface="Arial"/>
            </a:endParaRPr>
          </a:p>
        </p:txBody>
      </p:sp>
      <p:sp>
        <p:nvSpPr>
          <p:cNvPr id="28" name="Google Shape;28;p36"/>
          <p:cNvSpPr txBox="1">
            <a:spLocks noGrp="1"/>
          </p:cNvSpPr>
          <p:nvPr>
            <p:ph type="body" idx="1"/>
          </p:nvPr>
        </p:nvSpPr>
        <p:spPr>
          <a:xfrm>
            <a:off x="558946" y="1517302"/>
            <a:ext cx="11177324" cy="41148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0"/>
              </a:spcBef>
              <a:spcAft>
                <a:spcPts val="0"/>
              </a:spcAft>
              <a:buClr>
                <a:srgbClr val="1373BA"/>
              </a:buClr>
              <a:buSzPts val="2400"/>
              <a:buFont typeface="Arial"/>
              <a:buChar char="•"/>
              <a:defRPr sz="2400">
                <a:solidFill>
                  <a:srgbClr val="262626"/>
                </a:solidFill>
                <a:latin typeface="Helvetica Neue"/>
                <a:ea typeface="Helvetica Neue"/>
                <a:cs typeface="Helvetica Neue"/>
                <a:sym typeface="Helvetica Neue"/>
              </a:defRPr>
            </a:lvl1pPr>
            <a:lvl2pPr marL="914400" lvl="1" indent="-381000" algn="l">
              <a:lnSpc>
                <a:spcPct val="100000"/>
              </a:lnSpc>
              <a:spcBef>
                <a:spcPts val="600"/>
              </a:spcBef>
              <a:spcAft>
                <a:spcPts val="0"/>
              </a:spcAft>
              <a:buClr>
                <a:srgbClr val="1373BA"/>
              </a:buClr>
              <a:buSzPts val="2400"/>
              <a:buFont typeface="Arial"/>
              <a:buChar char="•"/>
              <a:defRPr sz="2400">
                <a:solidFill>
                  <a:srgbClr val="262626"/>
                </a:solidFill>
                <a:latin typeface="Helvetica Neue"/>
                <a:ea typeface="Helvetica Neue"/>
                <a:cs typeface="Helvetica Neue"/>
                <a:sym typeface="Helvetica Neue"/>
              </a:defRPr>
            </a:lvl2pPr>
            <a:lvl3pPr marL="1371600" lvl="2" indent="-381000" algn="l">
              <a:lnSpc>
                <a:spcPct val="100000"/>
              </a:lnSpc>
              <a:spcBef>
                <a:spcPts val="600"/>
              </a:spcBef>
              <a:spcAft>
                <a:spcPts val="0"/>
              </a:spcAft>
              <a:buClr>
                <a:srgbClr val="1373BA"/>
              </a:buClr>
              <a:buSzPts val="2400"/>
              <a:buFont typeface="Arial"/>
              <a:buChar char="•"/>
              <a:defRPr sz="2400">
                <a:solidFill>
                  <a:srgbClr val="262626"/>
                </a:solidFill>
                <a:latin typeface="Helvetica Neue"/>
                <a:ea typeface="Helvetica Neue"/>
                <a:cs typeface="Helvetica Neue"/>
                <a:sym typeface="Helvetica Neue"/>
              </a:defRPr>
            </a:lvl3pPr>
            <a:lvl4pPr marL="1828800" lvl="3" indent="-381000" algn="l">
              <a:lnSpc>
                <a:spcPct val="100000"/>
              </a:lnSpc>
              <a:spcBef>
                <a:spcPts val="600"/>
              </a:spcBef>
              <a:spcAft>
                <a:spcPts val="0"/>
              </a:spcAft>
              <a:buClr>
                <a:srgbClr val="1373BA"/>
              </a:buClr>
              <a:buSzPts val="2400"/>
              <a:buFont typeface="Arial"/>
              <a:buChar char="•"/>
              <a:defRPr sz="2400">
                <a:solidFill>
                  <a:srgbClr val="262626"/>
                </a:solidFill>
                <a:latin typeface="Helvetica Neue"/>
                <a:ea typeface="Helvetica Neue"/>
                <a:cs typeface="Helvetica Neue"/>
                <a:sym typeface="Helvetica Neue"/>
              </a:defRPr>
            </a:lvl4pPr>
            <a:lvl5pPr marL="2286000" lvl="4" indent="-381000" algn="l">
              <a:lnSpc>
                <a:spcPct val="100000"/>
              </a:lnSpc>
              <a:spcBef>
                <a:spcPts val="600"/>
              </a:spcBef>
              <a:spcAft>
                <a:spcPts val="0"/>
              </a:spcAft>
              <a:buClr>
                <a:srgbClr val="1373BA"/>
              </a:buClr>
              <a:buSzPts val="2400"/>
              <a:buFont typeface="Arial"/>
              <a:buChar char="•"/>
              <a:defRPr sz="2400">
                <a:solidFill>
                  <a:srgbClr val="262626"/>
                </a:solidFill>
                <a:latin typeface="Helvetica Neue"/>
                <a:ea typeface="Helvetica Neue"/>
                <a:cs typeface="Helvetica Neue"/>
                <a:sym typeface="Helvetica Neu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9"/>
        <p:cNvGrpSpPr/>
        <p:nvPr/>
      </p:nvGrpSpPr>
      <p:grpSpPr>
        <a:xfrm>
          <a:off x="0" y="0"/>
          <a:ext cx="0" cy="0"/>
          <a:chOff x="0" y="0"/>
          <a:chExt cx="0" cy="0"/>
        </a:xfrm>
      </p:grpSpPr>
      <p:pic>
        <p:nvPicPr>
          <p:cNvPr id="30" name="Google Shape;30;p37" descr="A picture containing electronics, loudspeaker&#10;&#10;Description automatically generated"/>
          <p:cNvPicPr preferRelativeResize="0"/>
          <p:nvPr/>
        </p:nvPicPr>
        <p:blipFill rotWithShape="1">
          <a:blip r:embed="rId2">
            <a:alphaModFix amt="50000"/>
          </a:blip>
          <a:srcRect r="22825" b="28800"/>
          <a:stretch/>
        </p:blipFill>
        <p:spPr>
          <a:xfrm>
            <a:off x="6324966" y="1447789"/>
            <a:ext cx="5864178" cy="5410212"/>
          </a:xfrm>
          <a:prstGeom prst="rect">
            <a:avLst/>
          </a:prstGeom>
          <a:noFill/>
          <a:ln>
            <a:noFill/>
          </a:ln>
        </p:spPr>
      </p:pic>
      <p:sp>
        <p:nvSpPr>
          <p:cNvPr id="31" name="Google Shape;31;p37"/>
          <p:cNvSpPr txBox="1">
            <a:spLocks noGrp="1"/>
          </p:cNvSpPr>
          <p:nvPr>
            <p:ph type="title"/>
          </p:nvPr>
        </p:nvSpPr>
        <p:spPr>
          <a:xfrm>
            <a:off x="558801" y="447291"/>
            <a:ext cx="7588885" cy="5847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678D5"/>
              </a:buClr>
              <a:buSzPts val="3800"/>
              <a:buFont typeface="Helvetica Neue"/>
              <a:buNone/>
              <a:defRPr sz="3800" b="1">
                <a:solidFill>
                  <a:srgbClr val="0678D5"/>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7"/>
          <p:cNvSpPr txBox="1">
            <a:spLocks noGrp="1"/>
          </p:cNvSpPr>
          <p:nvPr>
            <p:ph type="body" idx="1"/>
          </p:nvPr>
        </p:nvSpPr>
        <p:spPr>
          <a:xfrm>
            <a:off x="558946" y="1517302"/>
            <a:ext cx="11177324" cy="41148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0"/>
              </a:spcBef>
              <a:spcAft>
                <a:spcPts val="0"/>
              </a:spcAft>
              <a:buClr>
                <a:srgbClr val="1373BA"/>
              </a:buClr>
              <a:buSzPts val="2400"/>
              <a:buFont typeface="Arial"/>
              <a:buChar char="•"/>
              <a:defRPr sz="2400">
                <a:solidFill>
                  <a:srgbClr val="262626"/>
                </a:solidFill>
                <a:latin typeface="Helvetica Neue"/>
                <a:ea typeface="Helvetica Neue"/>
                <a:cs typeface="Helvetica Neue"/>
                <a:sym typeface="Helvetica Neue"/>
              </a:defRPr>
            </a:lvl1pPr>
            <a:lvl2pPr marL="914400" lvl="1" indent="-381000" algn="l">
              <a:lnSpc>
                <a:spcPct val="100000"/>
              </a:lnSpc>
              <a:spcBef>
                <a:spcPts val="600"/>
              </a:spcBef>
              <a:spcAft>
                <a:spcPts val="0"/>
              </a:spcAft>
              <a:buClr>
                <a:srgbClr val="1373BA"/>
              </a:buClr>
              <a:buSzPts val="2400"/>
              <a:buFont typeface="Arial"/>
              <a:buChar char="•"/>
              <a:defRPr sz="2400">
                <a:solidFill>
                  <a:srgbClr val="262626"/>
                </a:solidFill>
                <a:latin typeface="Helvetica Neue"/>
                <a:ea typeface="Helvetica Neue"/>
                <a:cs typeface="Helvetica Neue"/>
                <a:sym typeface="Helvetica Neue"/>
              </a:defRPr>
            </a:lvl2pPr>
            <a:lvl3pPr marL="1371600" lvl="2" indent="-381000" algn="l">
              <a:lnSpc>
                <a:spcPct val="100000"/>
              </a:lnSpc>
              <a:spcBef>
                <a:spcPts val="600"/>
              </a:spcBef>
              <a:spcAft>
                <a:spcPts val="0"/>
              </a:spcAft>
              <a:buClr>
                <a:srgbClr val="1373BA"/>
              </a:buClr>
              <a:buSzPts val="2400"/>
              <a:buFont typeface="Arial"/>
              <a:buChar char="•"/>
              <a:defRPr sz="2400">
                <a:solidFill>
                  <a:srgbClr val="262626"/>
                </a:solidFill>
                <a:latin typeface="Helvetica Neue"/>
                <a:ea typeface="Helvetica Neue"/>
                <a:cs typeface="Helvetica Neue"/>
                <a:sym typeface="Helvetica Neue"/>
              </a:defRPr>
            </a:lvl3pPr>
            <a:lvl4pPr marL="1828800" lvl="3" indent="-381000" algn="l">
              <a:lnSpc>
                <a:spcPct val="100000"/>
              </a:lnSpc>
              <a:spcBef>
                <a:spcPts val="600"/>
              </a:spcBef>
              <a:spcAft>
                <a:spcPts val="0"/>
              </a:spcAft>
              <a:buClr>
                <a:srgbClr val="1373BA"/>
              </a:buClr>
              <a:buSzPts val="2400"/>
              <a:buFont typeface="Arial"/>
              <a:buChar char="•"/>
              <a:defRPr sz="2400">
                <a:solidFill>
                  <a:srgbClr val="262626"/>
                </a:solidFill>
                <a:latin typeface="Helvetica Neue"/>
                <a:ea typeface="Helvetica Neue"/>
                <a:cs typeface="Helvetica Neue"/>
                <a:sym typeface="Helvetica Neue"/>
              </a:defRPr>
            </a:lvl4pPr>
            <a:lvl5pPr marL="2286000" lvl="4" indent="-381000" algn="l">
              <a:lnSpc>
                <a:spcPct val="100000"/>
              </a:lnSpc>
              <a:spcBef>
                <a:spcPts val="600"/>
              </a:spcBef>
              <a:spcAft>
                <a:spcPts val="0"/>
              </a:spcAft>
              <a:buClr>
                <a:srgbClr val="1373BA"/>
              </a:buClr>
              <a:buSzPts val="2400"/>
              <a:buFont typeface="Arial"/>
              <a:buChar char="•"/>
              <a:defRPr sz="2400">
                <a:solidFill>
                  <a:srgbClr val="262626"/>
                </a:solidFill>
                <a:latin typeface="Helvetica Neue"/>
                <a:ea typeface="Helvetica Neue"/>
                <a:cs typeface="Helvetica Neue"/>
                <a:sym typeface="Helvetica Neu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 name="Google Shape;33;p37" descr="Icon&#10;&#10;Description automatically generated with medium confidence"/>
          <p:cNvPicPr preferRelativeResize="0"/>
          <p:nvPr/>
        </p:nvPicPr>
        <p:blipFill rotWithShape="1">
          <a:blip r:embed="rId3">
            <a:alphaModFix/>
          </a:blip>
          <a:srcRect/>
          <a:stretch/>
        </p:blipFill>
        <p:spPr>
          <a:xfrm>
            <a:off x="9608042" y="396246"/>
            <a:ext cx="2362145" cy="631660"/>
          </a:xfrm>
          <a:prstGeom prst="rect">
            <a:avLst/>
          </a:prstGeom>
          <a:noFill/>
          <a:ln>
            <a:noFill/>
          </a:ln>
        </p:spPr>
      </p:pic>
      <p:cxnSp>
        <p:nvCxnSpPr>
          <p:cNvPr id="34" name="Google Shape;34;p37"/>
          <p:cNvCxnSpPr/>
          <p:nvPr/>
        </p:nvCxnSpPr>
        <p:spPr>
          <a:xfrm>
            <a:off x="1062711" y="6352523"/>
            <a:ext cx="0" cy="365125"/>
          </a:xfrm>
          <a:prstGeom prst="straightConnector1">
            <a:avLst/>
          </a:prstGeom>
          <a:noFill/>
          <a:ln w="9525" cap="flat" cmpd="sng">
            <a:solidFill>
              <a:srgbClr val="0678D5"/>
            </a:solidFill>
            <a:prstDash val="solid"/>
            <a:miter lim="800000"/>
            <a:headEnd type="none" w="sm" len="sm"/>
            <a:tailEnd type="none" w="sm" len="sm"/>
          </a:ln>
        </p:spPr>
      </p:cxnSp>
      <p:sp>
        <p:nvSpPr>
          <p:cNvPr id="35" name="Google Shape;35;p37"/>
          <p:cNvSpPr txBox="1"/>
          <p:nvPr/>
        </p:nvSpPr>
        <p:spPr>
          <a:xfrm>
            <a:off x="1166004" y="6350577"/>
            <a:ext cx="8442038"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b="0" i="0">
                <a:solidFill>
                  <a:srgbClr val="8D8D94"/>
                </a:solidFill>
                <a:latin typeface="Arial"/>
                <a:ea typeface="Arial"/>
                <a:cs typeface="Arial"/>
                <a:sym typeface="Arial"/>
              </a:rPr>
              <a:t>© 2023 HUB International Limited. </a:t>
            </a:r>
            <a:endParaRPr/>
          </a:p>
        </p:txBody>
      </p:sp>
      <p:sp>
        <p:nvSpPr>
          <p:cNvPr id="36" name="Google Shape;36;p37"/>
          <p:cNvSpPr txBox="1"/>
          <p:nvPr/>
        </p:nvSpPr>
        <p:spPr>
          <a:xfrm>
            <a:off x="677670" y="6350577"/>
            <a:ext cx="466725"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200" b="1" i="0">
                <a:solidFill>
                  <a:schemeClr val="dk1"/>
                </a:solidFill>
                <a:latin typeface="Arial"/>
                <a:ea typeface="Arial"/>
                <a:cs typeface="Arial"/>
                <a:sym typeface="Arial"/>
              </a:rPr>
              <a:t>‹#›</a:t>
            </a:fld>
            <a:endParaRPr sz="1200" b="1" i="0">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Section Break 5">
  <p:cSld name="1_Section Break 5">
    <p:spTree>
      <p:nvGrpSpPr>
        <p:cNvPr id="1" name="Shape 37"/>
        <p:cNvGrpSpPr/>
        <p:nvPr/>
      </p:nvGrpSpPr>
      <p:grpSpPr>
        <a:xfrm>
          <a:off x="0" y="0"/>
          <a:ext cx="0" cy="0"/>
          <a:chOff x="0" y="0"/>
          <a:chExt cx="0" cy="0"/>
        </a:xfrm>
      </p:grpSpPr>
      <p:pic>
        <p:nvPicPr>
          <p:cNvPr id="38" name="Google Shape;38;p38"/>
          <p:cNvPicPr preferRelativeResize="0"/>
          <p:nvPr/>
        </p:nvPicPr>
        <p:blipFill rotWithShape="1">
          <a:blip r:embed="rId2">
            <a:alphaModFix/>
          </a:blip>
          <a:srcRect/>
          <a:stretch/>
        </p:blipFill>
        <p:spPr>
          <a:xfrm>
            <a:off x="1889741" y="-7501"/>
            <a:ext cx="10302258" cy="6865494"/>
          </a:xfrm>
          <a:prstGeom prst="rect">
            <a:avLst/>
          </a:prstGeom>
          <a:noFill/>
          <a:ln>
            <a:noFill/>
          </a:ln>
        </p:spPr>
      </p:pic>
      <p:sp>
        <p:nvSpPr>
          <p:cNvPr id="39" name="Google Shape;39;p38"/>
          <p:cNvSpPr/>
          <p:nvPr/>
        </p:nvSpPr>
        <p:spPr>
          <a:xfrm>
            <a:off x="-1" y="-7500"/>
            <a:ext cx="5275385" cy="68772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0" name="Google Shape;40;p38"/>
          <p:cNvSpPr/>
          <p:nvPr/>
        </p:nvSpPr>
        <p:spPr>
          <a:xfrm>
            <a:off x="0" y="715108"/>
            <a:ext cx="6424246" cy="5427784"/>
          </a:xfrm>
          <a:prstGeom prst="rect">
            <a:avLst/>
          </a:prstGeom>
          <a:solidFill>
            <a:srgbClr val="0678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41" name="Google Shape;41;p38"/>
          <p:cNvCxnSpPr/>
          <p:nvPr/>
        </p:nvCxnSpPr>
        <p:spPr>
          <a:xfrm rot="10800000">
            <a:off x="800100" y="4647529"/>
            <a:ext cx="5295899" cy="0"/>
          </a:xfrm>
          <a:prstGeom prst="straightConnector1">
            <a:avLst/>
          </a:prstGeom>
          <a:noFill/>
          <a:ln w="9525" cap="flat" cmpd="sng">
            <a:solidFill>
              <a:srgbClr val="BFBFBF"/>
            </a:solidFill>
            <a:prstDash val="solid"/>
            <a:miter lim="800000"/>
            <a:headEnd type="none" w="sm" len="sm"/>
            <a:tailEnd type="none" w="sm" len="sm"/>
          </a:ln>
        </p:spPr>
      </p:cxnSp>
      <p:sp>
        <p:nvSpPr>
          <p:cNvPr id="42" name="Google Shape;42;p38"/>
          <p:cNvSpPr txBox="1">
            <a:spLocks noGrp="1"/>
          </p:cNvSpPr>
          <p:nvPr>
            <p:ph type="body" idx="1"/>
          </p:nvPr>
        </p:nvSpPr>
        <p:spPr>
          <a:xfrm>
            <a:off x="700156" y="3282198"/>
            <a:ext cx="5395844" cy="126206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000"/>
              <a:buNone/>
              <a:defRPr sz="40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8"/>
          <p:cNvSpPr txBox="1">
            <a:spLocks noGrp="1"/>
          </p:cNvSpPr>
          <p:nvPr>
            <p:ph type="body" idx="2"/>
          </p:nvPr>
        </p:nvSpPr>
        <p:spPr>
          <a:xfrm>
            <a:off x="700154" y="4823581"/>
            <a:ext cx="5395845" cy="126206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200"/>
              <a:buNone/>
              <a:defRPr sz="2200" b="0"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4" name="Google Shape;44;p38"/>
          <p:cNvPicPr preferRelativeResize="0"/>
          <p:nvPr/>
        </p:nvPicPr>
        <p:blipFill rotWithShape="1">
          <a:blip r:embed="rId3">
            <a:alphaModFix/>
          </a:blip>
          <a:srcRect r="56272" b="56633"/>
          <a:stretch/>
        </p:blipFill>
        <p:spPr>
          <a:xfrm>
            <a:off x="701917" y="2093078"/>
            <a:ext cx="4398305" cy="981435"/>
          </a:xfrm>
          <a:prstGeom prst="rect">
            <a:avLst/>
          </a:prstGeom>
          <a:noFill/>
          <a:ln>
            <a:noFill/>
          </a:ln>
        </p:spPr>
      </p:pic>
      <p:cxnSp>
        <p:nvCxnSpPr>
          <p:cNvPr id="45" name="Google Shape;45;p38"/>
          <p:cNvCxnSpPr/>
          <p:nvPr/>
        </p:nvCxnSpPr>
        <p:spPr>
          <a:xfrm>
            <a:off x="1062711" y="6352523"/>
            <a:ext cx="0" cy="365125"/>
          </a:xfrm>
          <a:prstGeom prst="straightConnector1">
            <a:avLst/>
          </a:prstGeom>
          <a:noFill/>
          <a:ln w="9525" cap="flat" cmpd="sng">
            <a:solidFill>
              <a:srgbClr val="0678D5"/>
            </a:solidFill>
            <a:prstDash val="solid"/>
            <a:miter lim="800000"/>
            <a:headEnd type="none" w="sm" len="sm"/>
            <a:tailEnd type="none" w="sm" len="sm"/>
          </a:ln>
        </p:spPr>
      </p:cxnSp>
      <p:sp>
        <p:nvSpPr>
          <p:cNvPr id="46" name="Google Shape;46;p38"/>
          <p:cNvSpPr txBox="1"/>
          <p:nvPr/>
        </p:nvSpPr>
        <p:spPr>
          <a:xfrm>
            <a:off x="1166004" y="6350577"/>
            <a:ext cx="8442038"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b="0" i="0">
                <a:solidFill>
                  <a:srgbClr val="8D8D94"/>
                </a:solidFill>
                <a:latin typeface="Arial"/>
                <a:ea typeface="Arial"/>
                <a:cs typeface="Arial"/>
                <a:sym typeface="Arial"/>
              </a:rPr>
              <a:t>© 2023 HUB International Limited. </a:t>
            </a:r>
            <a:endParaRPr/>
          </a:p>
        </p:txBody>
      </p:sp>
      <p:sp>
        <p:nvSpPr>
          <p:cNvPr id="47" name="Google Shape;47;p38"/>
          <p:cNvSpPr txBox="1"/>
          <p:nvPr/>
        </p:nvSpPr>
        <p:spPr>
          <a:xfrm>
            <a:off x="677670" y="6350577"/>
            <a:ext cx="466725"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200" b="1" i="0">
                <a:solidFill>
                  <a:schemeClr val="dk1"/>
                </a:solidFill>
                <a:latin typeface="Arial"/>
                <a:ea typeface="Arial"/>
                <a:cs typeface="Arial"/>
                <a:sym typeface="Arial"/>
              </a:rPr>
              <a:t>‹#›</a:t>
            </a:fld>
            <a:endParaRPr sz="1200" b="1" i="0">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5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Break 1">
  <p:cSld name="Section Break 1">
    <p:spTree>
      <p:nvGrpSpPr>
        <p:cNvPr id="1" name="Shape 59"/>
        <p:cNvGrpSpPr/>
        <p:nvPr/>
      </p:nvGrpSpPr>
      <p:grpSpPr>
        <a:xfrm>
          <a:off x="0" y="0"/>
          <a:ext cx="0" cy="0"/>
          <a:chOff x="0" y="0"/>
          <a:chExt cx="0" cy="0"/>
        </a:xfrm>
      </p:grpSpPr>
      <p:pic>
        <p:nvPicPr>
          <p:cNvPr id="60" name="Google Shape;60;p40"/>
          <p:cNvPicPr preferRelativeResize="0"/>
          <p:nvPr/>
        </p:nvPicPr>
        <p:blipFill rotWithShape="1">
          <a:blip r:embed="rId2">
            <a:alphaModFix/>
          </a:blip>
          <a:srcRect l="-3276"/>
          <a:stretch/>
        </p:blipFill>
        <p:spPr>
          <a:xfrm>
            <a:off x="3017361" y="-2"/>
            <a:ext cx="9174636" cy="6858000"/>
          </a:xfrm>
          <a:prstGeom prst="rect">
            <a:avLst/>
          </a:prstGeom>
          <a:noFill/>
          <a:ln>
            <a:noFill/>
          </a:ln>
        </p:spPr>
      </p:pic>
      <p:sp>
        <p:nvSpPr>
          <p:cNvPr id="61" name="Google Shape;61;p40"/>
          <p:cNvSpPr/>
          <p:nvPr/>
        </p:nvSpPr>
        <p:spPr>
          <a:xfrm>
            <a:off x="0" y="2"/>
            <a:ext cx="527538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2" name="Google Shape;62;p40"/>
          <p:cNvSpPr/>
          <p:nvPr/>
        </p:nvSpPr>
        <p:spPr>
          <a:xfrm>
            <a:off x="0" y="715110"/>
            <a:ext cx="6424246" cy="5427784"/>
          </a:xfrm>
          <a:prstGeom prst="rect">
            <a:avLst/>
          </a:prstGeom>
          <a:solidFill>
            <a:srgbClr val="0678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63" name="Google Shape;63;p40"/>
          <p:cNvCxnSpPr/>
          <p:nvPr/>
        </p:nvCxnSpPr>
        <p:spPr>
          <a:xfrm rot="10800000">
            <a:off x="800100" y="4638698"/>
            <a:ext cx="5295899" cy="0"/>
          </a:xfrm>
          <a:prstGeom prst="straightConnector1">
            <a:avLst/>
          </a:prstGeom>
          <a:noFill/>
          <a:ln w="9525" cap="flat" cmpd="sng">
            <a:solidFill>
              <a:srgbClr val="BFBFBF"/>
            </a:solidFill>
            <a:prstDash val="solid"/>
            <a:miter lim="800000"/>
            <a:headEnd type="none" w="sm" len="sm"/>
            <a:tailEnd type="none" w="sm" len="sm"/>
          </a:ln>
        </p:spPr>
      </p:cxnSp>
      <p:sp>
        <p:nvSpPr>
          <p:cNvPr id="64" name="Google Shape;64;p40"/>
          <p:cNvSpPr txBox="1">
            <a:spLocks noGrp="1"/>
          </p:cNvSpPr>
          <p:nvPr>
            <p:ph type="body" idx="1"/>
          </p:nvPr>
        </p:nvSpPr>
        <p:spPr>
          <a:xfrm>
            <a:off x="700156" y="3273367"/>
            <a:ext cx="5395844" cy="126206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000"/>
              <a:buNone/>
              <a:defRPr sz="40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40"/>
          <p:cNvSpPr txBox="1">
            <a:spLocks noGrp="1"/>
          </p:cNvSpPr>
          <p:nvPr>
            <p:ph type="body" idx="2"/>
          </p:nvPr>
        </p:nvSpPr>
        <p:spPr>
          <a:xfrm>
            <a:off x="700154" y="4814750"/>
            <a:ext cx="5395845" cy="126206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200"/>
              <a:buNone/>
              <a:defRPr sz="2200" b="0"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6" name="Google Shape;66;p40"/>
          <p:cNvPicPr preferRelativeResize="0"/>
          <p:nvPr/>
        </p:nvPicPr>
        <p:blipFill rotWithShape="1">
          <a:blip r:embed="rId3">
            <a:alphaModFix/>
          </a:blip>
          <a:srcRect r="56272" b="56633"/>
          <a:stretch/>
        </p:blipFill>
        <p:spPr>
          <a:xfrm>
            <a:off x="691527" y="2084247"/>
            <a:ext cx="4398305" cy="981435"/>
          </a:xfrm>
          <a:prstGeom prst="rect">
            <a:avLst/>
          </a:prstGeom>
          <a:noFill/>
          <a:ln>
            <a:noFill/>
          </a:ln>
        </p:spPr>
      </p:pic>
      <p:cxnSp>
        <p:nvCxnSpPr>
          <p:cNvPr id="67" name="Google Shape;67;p40"/>
          <p:cNvCxnSpPr/>
          <p:nvPr/>
        </p:nvCxnSpPr>
        <p:spPr>
          <a:xfrm>
            <a:off x="1062711" y="6352523"/>
            <a:ext cx="0" cy="365125"/>
          </a:xfrm>
          <a:prstGeom prst="straightConnector1">
            <a:avLst/>
          </a:prstGeom>
          <a:noFill/>
          <a:ln w="9525" cap="flat" cmpd="sng">
            <a:solidFill>
              <a:srgbClr val="0678D5"/>
            </a:solidFill>
            <a:prstDash val="solid"/>
            <a:miter lim="800000"/>
            <a:headEnd type="none" w="sm" len="sm"/>
            <a:tailEnd type="none" w="sm" len="sm"/>
          </a:ln>
        </p:spPr>
      </p:cxnSp>
      <p:sp>
        <p:nvSpPr>
          <p:cNvPr id="68" name="Google Shape;68;p40"/>
          <p:cNvSpPr txBox="1"/>
          <p:nvPr/>
        </p:nvSpPr>
        <p:spPr>
          <a:xfrm>
            <a:off x="1166004" y="6350577"/>
            <a:ext cx="8442038"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b="0" i="0">
                <a:solidFill>
                  <a:srgbClr val="8D8D94"/>
                </a:solidFill>
                <a:latin typeface="Arial"/>
                <a:ea typeface="Arial"/>
                <a:cs typeface="Arial"/>
                <a:sym typeface="Arial"/>
              </a:rPr>
              <a:t>© 2023 HUB International Limited. </a:t>
            </a:r>
            <a:endParaRPr/>
          </a:p>
        </p:txBody>
      </p:sp>
      <p:sp>
        <p:nvSpPr>
          <p:cNvPr id="69" name="Google Shape;69;p40"/>
          <p:cNvSpPr txBox="1"/>
          <p:nvPr/>
        </p:nvSpPr>
        <p:spPr>
          <a:xfrm>
            <a:off x="677670" y="6350577"/>
            <a:ext cx="466725"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200" b="1" i="0">
                <a:solidFill>
                  <a:schemeClr val="dk1"/>
                </a:solidFill>
                <a:latin typeface="Arial"/>
                <a:ea typeface="Arial"/>
                <a:cs typeface="Arial"/>
                <a:sym typeface="Arial"/>
              </a:rPr>
              <a:t>‹#›</a:t>
            </a:fld>
            <a:endParaRPr sz="1200" b="1" i="0">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5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Break 2">
  <p:cSld name="Section Break 2">
    <p:spTree>
      <p:nvGrpSpPr>
        <p:cNvPr id="1" name="Shape 70"/>
        <p:cNvGrpSpPr/>
        <p:nvPr/>
      </p:nvGrpSpPr>
      <p:grpSpPr>
        <a:xfrm>
          <a:off x="0" y="0"/>
          <a:ext cx="0" cy="0"/>
          <a:chOff x="0" y="0"/>
          <a:chExt cx="0" cy="0"/>
        </a:xfrm>
      </p:grpSpPr>
      <p:pic>
        <p:nvPicPr>
          <p:cNvPr id="71" name="Google Shape;71;p41" descr="A group of people sitting in a chair&#10;&#10;Description automatically generated"/>
          <p:cNvPicPr preferRelativeResize="0"/>
          <p:nvPr/>
        </p:nvPicPr>
        <p:blipFill rotWithShape="1">
          <a:blip r:embed="rId2">
            <a:alphaModFix/>
          </a:blip>
          <a:srcRect l="-9296"/>
          <a:stretch/>
        </p:blipFill>
        <p:spPr>
          <a:xfrm>
            <a:off x="3009900" y="0"/>
            <a:ext cx="9182097" cy="6858000"/>
          </a:xfrm>
          <a:prstGeom prst="rect">
            <a:avLst/>
          </a:prstGeom>
          <a:noFill/>
          <a:ln>
            <a:noFill/>
          </a:ln>
        </p:spPr>
      </p:pic>
      <p:sp>
        <p:nvSpPr>
          <p:cNvPr id="72" name="Google Shape;72;p41"/>
          <p:cNvSpPr/>
          <p:nvPr/>
        </p:nvSpPr>
        <p:spPr>
          <a:xfrm>
            <a:off x="-1" y="0"/>
            <a:ext cx="527538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3" name="Google Shape;73;p41"/>
          <p:cNvSpPr/>
          <p:nvPr/>
        </p:nvSpPr>
        <p:spPr>
          <a:xfrm>
            <a:off x="0" y="715108"/>
            <a:ext cx="6424246" cy="5427784"/>
          </a:xfrm>
          <a:prstGeom prst="rect">
            <a:avLst/>
          </a:prstGeom>
          <a:solidFill>
            <a:srgbClr val="0678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74" name="Google Shape;74;p41"/>
          <p:cNvCxnSpPr/>
          <p:nvPr/>
        </p:nvCxnSpPr>
        <p:spPr>
          <a:xfrm rot="10800000">
            <a:off x="800100" y="4647529"/>
            <a:ext cx="5295899" cy="0"/>
          </a:xfrm>
          <a:prstGeom prst="straightConnector1">
            <a:avLst/>
          </a:prstGeom>
          <a:noFill/>
          <a:ln w="9525" cap="flat" cmpd="sng">
            <a:solidFill>
              <a:srgbClr val="BFBFBF"/>
            </a:solidFill>
            <a:prstDash val="solid"/>
            <a:miter lim="800000"/>
            <a:headEnd type="none" w="sm" len="sm"/>
            <a:tailEnd type="none" w="sm" len="sm"/>
          </a:ln>
        </p:spPr>
      </p:cxnSp>
      <p:sp>
        <p:nvSpPr>
          <p:cNvPr id="75" name="Google Shape;75;p41"/>
          <p:cNvSpPr txBox="1">
            <a:spLocks noGrp="1"/>
          </p:cNvSpPr>
          <p:nvPr>
            <p:ph type="body" idx="1"/>
          </p:nvPr>
        </p:nvSpPr>
        <p:spPr>
          <a:xfrm>
            <a:off x="700156" y="3282198"/>
            <a:ext cx="5395844" cy="126206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000"/>
              <a:buNone/>
              <a:defRPr sz="40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41"/>
          <p:cNvSpPr txBox="1">
            <a:spLocks noGrp="1"/>
          </p:cNvSpPr>
          <p:nvPr>
            <p:ph type="body" idx="2"/>
          </p:nvPr>
        </p:nvSpPr>
        <p:spPr>
          <a:xfrm>
            <a:off x="700154" y="4823581"/>
            <a:ext cx="5395845" cy="126206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200"/>
              <a:buNone/>
              <a:defRPr sz="2200" b="0"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7" name="Google Shape;77;p41"/>
          <p:cNvPicPr preferRelativeResize="0"/>
          <p:nvPr/>
        </p:nvPicPr>
        <p:blipFill rotWithShape="1">
          <a:blip r:embed="rId3">
            <a:alphaModFix/>
          </a:blip>
          <a:srcRect r="56272" b="56633"/>
          <a:stretch/>
        </p:blipFill>
        <p:spPr>
          <a:xfrm>
            <a:off x="691527" y="2093078"/>
            <a:ext cx="4398305" cy="981435"/>
          </a:xfrm>
          <a:prstGeom prst="rect">
            <a:avLst/>
          </a:prstGeom>
          <a:noFill/>
          <a:ln>
            <a:noFill/>
          </a:ln>
        </p:spPr>
      </p:pic>
      <p:cxnSp>
        <p:nvCxnSpPr>
          <p:cNvPr id="78" name="Google Shape;78;p41"/>
          <p:cNvCxnSpPr/>
          <p:nvPr/>
        </p:nvCxnSpPr>
        <p:spPr>
          <a:xfrm>
            <a:off x="1062711" y="6352523"/>
            <a:ext cx="0" cy="365125"/>
          </a:xfrm>
          <a:prstGeom prst="straightConnector1">
            <a:avLst/>
          </a:prstGeom>
          <a:noFill/>
          <a:ln w="9525" cap="flat" cmpd="sng">
            <a:solidFill>
              <a:srgbClr val="0678D5"/>
            </a:solidFill>
            <a:prstDash val="solid"/>
            <a:miter lim="800000"/>
            <a:headEnd type="none" w="sm" len="sm"/>
            <a:tailEnd type="none" w="sm" len="sm"/>
          </a:ln>
        </p:spPr>
      </p:cxnSp>
      <p:sp>
        <p:nvSpPr>
          <p:cNvPr id="79" name="Google Shape;79;p41"/>
          <p:cNvSpPr txBox="1"/>
          <p:nvPr/>
        </p:nvSpPr>
        <p:spPr>
          <a:xfrm>
            <a:off x="1166004" y="6350577"/>
            <a:ext cx="8442038"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b="0" i="0">
                <a:solidFill>
                  <a:srgbClr val="8D8D94"/>
                </a:solidFill>
                <a:latin typeface="Arial"/>
                <a:ea typeface="Arial"/>
                <a:cs typeface="Arial"/>
                <a:sym typeface="Arial"/>
              </a:rPr>
              <a:t>© 2023 HUB International Limited. </a:t>
            </a:r>
            <a:endParaRPr/>
          </a:p>
        </p:txBody>
      </p:sp>
      <p:sp>
        <p:nvSpPr>
          <p:cNvPr id="80" name="Google Shape;80;p41"/>
          <p:cNvSpPr txBox="1"/>
          <p:nvPr/>
        </p:nvSpPr>
        <p:spPr>
          <a:xfrm>
            <a:off x="677670" y="6350577"/>
            <a:ext cx="466725"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200" b="1" i="0">
                <a:solidFill>
                  <a:schemeClr val="dk1"/>
                </a:solidFill>
                <a:latin typeface="Arial"/>
                <a:ea typeface="Arial"/>
                <a:cs typeface="Arial"/>
                <a:sym typeface="Arial"/>
              </a:rPr>
              <a:t>‹#›</a:t>
            </a:fld>
            <a:endParaRPr sz="1200" b="1" i="0">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genda Slide">
  <p:cSld name="Agenda Slide">
    <p:spTree>
      <p:nvGrpSpPr>
        <p:cNvPr id="1" name="Shape 81"/>
        <p:cNvGrpSpPr/>
        <p:nvPr/>
      </p:nvGrpSpPr>
      <p:grpSpPr>
        <a:xfrm>
          <a:off x="0" y="0"/>
          <a:ext cx="0" cy="0"/>
          <a:chOff x="0" y="0"/>
          <a:chExt cx="0" cy="0"/>
        </a:xfrm>
      </p:grpSpPr>
      <p:pic>
        <p:nvPicPr>
          <p:cNvPr id="82" name="Google Shape;82;p42"/>
          <p:cNvPicPr preferRelativeResize="0"/>
          <p:nvPr/>
        </p:nvPicPr>
        <p:blipFill rotWithShape="1">
          <a:blip r:embed="rId2">
            <a:alphaModFix/>
          </a:blip>
          <a:srcRect/>
          <a:stretch/>
        </p:blipFill>
        <p:spPr>
          <a:xfrm>
            <a:off x="7346196" y="-1"/>
            <a:ext cx="4845804" cy="6858001"/>
          </a:xfrm>
          <a:prstGeom prst="rect">
            <a:avLst/>
          </a:prstGeom>
          <a:noFill/>
          <a:ln>
            <a:noFill/>
          </a:ln>
        </p:spPr>
      </p:pic>
      <p:cxnSp>
        <p:nvCxnSpPr>
          <p:cNvPr id="83" name="Google Shape;83;p42"/>
          <p:cNvCxnSpPr/>
          <p:nvPr/>
        </p:nvCxnSpPr>
        <p:spPr>
          <a:xfrm>
            <a:off x="1062711" y="6352523"/>
            <a:ext cx="0" cy="365125"/>
          </a:xfrm>
          <a:prstGeom prst="straightConnector1">
            <a:avLst/>
          </a:prstGeom>
          <a:noFill/>
          <a:ln w="9525" cap="flat" cmpd="sng">
            <a:solidFill>
              <a:srgbClr val="0678D5"/>
            </a:solidFill>
            <a:prstDash val="solid"/>
            <a:miter lim="800000"/>
            <a:headEnd type="none" w="sm" len="sm"/>
            <a:tailEnd type="none" w="sm" len="sm"/>
          </a:ln>
        </p:spPr>
      </p:cxnSp>
      <p:sp>
        <p:nvSpPr>
          <p:cNvPr id="84" name="Google Shape;84;p42"/>
          <p:cNvSpPr txBox="1">
            <a:spLocks noGrp="1"/>
          </p:cNvSpPr>
          <p:nvPr>
            <p:ph type="body" idx="1"/>
          </p:nvPr>
        </p:nvSpPr>
        <p:spPr>
          <a:xfrm>
            <a:off x="702000" y="858893"/>
            <a:ext cx="5393999" cy="116472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63746"/>
              </a:buClr>
              <a:buSzPts val="6000"/>
              <a:buNone/>
              <a:defRPr sz="6000" b="1" i="0">
                <a:solidFill>
                  <a:srgbClr val="263746"/>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42"/>
          <p:cNvSpPr txBox="1"/>
          <p:nvPr/>
        </p:nvSpPr>
        <p:spPr>
          <a:xfrm>
            <a:off x="1166004" y="6350577"/>
            <a:ext cx="8442038"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b="0" i="0">
                <a:solidFill>
                  <a:srgbClr val="8D8D94"/>
                </a:solidFill>
                <a:latin typeface="Arial"/>
                <a:ea typeface="Arial"/>
                <a:cs typeface="Arial"/>
                <a:sym typeface="Arial"/>
              </a:rPr>
              <a:t>© 2023 HUB International Limited. </a:t>
            </a:r>
            <a:endParaRPr/>
          </a:p>
        </p:txBody>
      </p:sp>
      <p:sp>
        <p:nvSpPr>
          <p:cNvPr id="86" name="Google Shape;86;p42"/>
          <p:cNvSpPr txBox="1"/>
          <p:nvPr/>
        </p:nvSpPr>
        <p:spPr>
          <a:xfrm>
            <a:off x="677670" y="6350577"/>
            <a:ext cx="466725"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200" b="1" i="0">
                <a:solidFill>
                  <a:schemeClr val="dk1"/>
                </a:solidFill>
                <a:latin typeface="Arial"/>
                <a:ea typeface="Arial"/>
                <a:cs typeface="Arial"/>
                <a:sym typeface="Arial"/>
              </a:rPr>
              <a:t>‹#›</a:t>
            </a:fld>
            <a:endParaRPr sz="1200" b="1" i="0">
              <a:solidFill>
                <a:schemeClr val="dk1"/>
              </a:solidFill>
              <a:latin typeface="Arial"/>
              <a:ea typeface="Arial"/>
              <a:cs typeface="Arial"/>
              <a:sym typeface="Arial"/>
            </a:endParaRPr>
          </a:p>
        </p:txBody>
      </p:sp>
      <p:sp>
        <p:nvSpPr>
          <p:cNvPr id="87" name="Google Shape;87;p42"/>
          <p:cNvSpPr txBox="1">
            <a:spLocks noGrp="1"/>
          </p:cNvSpPr>
          <p:nvPr>
            <p:ph type="body" idx="2"/>
          </p:nvPr>
        </p:nvSpPr>
        <p:spPr>
          <a:xfrm>
            <a:off x="702001" y="2329069"/>
            <a:ext cx="6066548" cy="3455505"/>
          </a:xfrm>
          <a:prstGeom prst="rect">
            <a:avLst/>
          </a:prstGeom>
          <a:noFill/>
          <a:ln>
            <a:noFill/>
          </a:ln>
        </p:spPr>
        <p:txBody>
          <a:bodyPr spcFirstLastPara="1" wrap="square" lIns="91425" tIns="45700" rIns="91425" bIns="45700" anchor="t" anchorCtr="0">
            <a:normAutofit/>
          </a:bodyPr>
          <a:lstStyle>
            <a:lvl1pPr marL="457200" lvl="0" indent="-381000" algn="l">
              <a:lnSpc>
                <a:spcPct val="110000"/>
              </a:lnSpc>
              <a:spcBef>
                <a:spcPts val="1000"/>
              </a:spcBef>
              <a:spcAft>
                <a:spcPts val="0"/>
              </a:spcAft>
              <a:buClr>
                <a:srgbClr val="1373BA"/>
              </a:buClr>
              <a:buSzPts val="2400"/>
              <a:buFont typeface="Arial"/>
              <a:buChar char="•"/>
              <a:defRPr sz="2400">
                <a:solidFill>
                  <a:srgbClr val="262626"/>
                </a:solidFill>
                <a:latin typeface="Helvetica Neue"/>
                <a:ea typeface="Helvetica Neue"/>
                <a:cs typeface="Helvetica Neue"/>
                <a:sym typeface="Helvetica Neue"/>
              </a:defRPr>
            </a:lvl1pPr>
            <a:lvl2pPr marL="914400" lvl="1" indent="-381000" algn="l">
              <a:lnSpc>
                <a:spcPct val="110000"/>
              </a:lnSpc>
              <a:spcBef>
                <a:spcPts val="600"/>
              </a:spcBef>
              <a:spcAft>
                <a:spcPts val="0"/>
              </a:spcAft>
              <a:buClr>
                <a:srgbClr val="1373BA"/>
              </a:buClr>
              <a:buSzPts val="2400"/>
              <a:buFont typeface="Arial"/>
              <a:buChar char="•"/>
              <a:defRPr sz="2400">
                <a:solidFill>
                  <a:srgbClr val="262626"/>
                </a:solidFill>
                <a:latin typeface="Helvetica Neue"/>
                <a:ea typeface="Helvetica Neue"/>
                <a:cs typeface="Helvetica Neue"/>
                <a:sym typeface="Helvetica Neue"/>
              </a:defRPr>
            </a:lvl2pPr>
            <a:lvl3pPr marL="1371600" lvl="2" indent="-381000" algn="l">
              <a:lnSpc>
                <a:spcPct val="110000"/>
              </a:lnSpc>
              <a:spcBef>
                <a:spcPts val="600"/>
              </a:spcBef>
              <a:spcAft>
                <a:spcPts val="0"/>
              </a:spcAft>
              <a:buClr>
                <a:srgbClr val="1373BA"/>
              </a:buClr>
              <a:buSzPts val="2400"/>
              <a:buFont typeface="Arial"/>
              <a:buChar char="•"/>
              <a:defRPr sz="2400">
                <a:solidFill>
                  <a:srgbClr val="262626"/>
                </a:solidFill>
                <a:latin typeface="Helvetica Neue"/>
                <a:ea typeface="Helvetica Neue"/>
                <a:cs typeface="Helvetica Neue"/>
                <a:sym typeface="Helvetica Neue"/>
              </a:defRPr>
            </a:lvl3pPr>
            <a:lvl4pPr marL="1828800" lvl="3" indent="-381000" algn="l">
              <a:lnSpc>
                <a:spcPct val="110000"/>
              </a:lnSpc>
              <a:spcBef>
                <a:spcPts val="600"/>
              </a:spcBef>
              <a:spcAft>
                <a:spcPts val="0"/>
              </a:spcAft>
              <a:buClr>
                <a:srgbClr val="1373BA"/>
              </a:buClr>
              <a:buSzPts val="2400"/>
              <a:buFont typeface="Arial"/>
              <a:buChar char="•"/>
              <a:defRPr sz="2400">
                <a:solidFill>
                  <a:srgbClr val="262626"/>
                </a:solidFill>
                <a:latin typeface="Helvetica Neue"/>
                <a:ea typeface="Helvetica Neue"/>
                <a:cs typeface="Helvetica Neue"/>
                <a:sym typeface="Helvetica Neue"/>
              </a:defRPr>
            </a:lvl4pPr>
            <a:lvl5pPr marL="2286000" lvl="4" indent="-381000" algn="l">
              <a:lnSpc>
                <a:spcPct val="110000"/>
              </a:lnSpc>
              <a:spcBef>
                <a:spcPts val="600"/>
              </a:spcBef>
              <a:spcAft>
                <a:spcPts val="0"/>
              </a:spcAft>
              <a:buClr>
                <a:srgbClr val="1373BA"/>
              </a:buClr>
              <a:buSzPts val="2400"/>
              <a:buFont typeface="Arial"/>
              <a:buChar char="•"/>
              <a:defRPr sz="2400">
                <a:solidFill>
                  <a:srgbClr val="262626"/>
                </a:solidFill>
                <a:latin typeface="Helvetica Neue"/>
                <a:ea typeface="Helvetica Neue"/>
                <a:cs typeface="Helvetica Neue"/>
                <a:sym typeface="Helvetica Neu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Slide option 4">
  <p:cSld name="1_Title Slide option 4">
    <p:spTree>
      <p:nvGrpSpPr>
        <p:cNvPr id="1" name="Shape 88"/>
        <p:cNvGrpSpPr/>
        <p:nvPr/>
      </p:nvGrpSpPr>
      <p:grpSpPr>
        <a:xfrm>
          <a:off x="0" y="0"/>
          <a:ext cx="0" cy="0"/>
          <a:chOff x="0" y="0"/>
          <a:chExt cx="0" cy="0"/>
        </a:xfrm>
      </p:grpSpPr>
      <p:sp>
        <p:nvSpPr>
          <p:cNvPr id="89" name="Google Shape;89;p43"/>
          <p:cNvSpPr/>
          <p:nvPr/>
        </p:nvSpPr>
        <p:spPr>
          <a:xfrm>
            <a:off x="0" y="0"/>
            <a:ext cx="12192000" cy="6858000"/>
          </a:xfrm>
          <a:prstGeom prst="rect">
            <a:avLst/>
          </a:prstGeom>
          <a:solidFill>
            <a:srgbClr val="2637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0" name="Google Shape;90;p43"/>
          <p:cNvSpPr txBox="1">
            <a:spLocks noGrp="1"/>
          </p:cNvSpPr>
          <p:nvPr>
            <p:ph type="ctrTitle"/>
          </p:nvPr>
        </p:nvSpPr>
        <p:spPr>
          <a:xfrm>
            <a:off x="701039" y="1907381"/>
            <a:ext cx="9281161" cy="294698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43"/>
          <p:cNvSpPr txBox="1">
            <a:spLocks noGrp="1"/>
          </p:cNvSpPr>
          <p:nvPr>
            <p:ph type="subTitle" idx="1"/>
          </p:nvPr>
        </p:nvSpPr>
        <p:spPr>
          <a:xfrm>
            <a:off x="701039" y="4950619"/>
            <a:ext cx="7452359" cy="680160"/>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rgbClr val="F3B921"/>
              </a:buClr>
              <a:buSzPts val="2400"/>
              <a:buNone/>
              <a:defRPr sz="2400" b="0" i="0">
                <a:solidFill>
                  <a:srgbClr val="F3B92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2" name="Google Shape;92;p43"/>
          <p:cNvSpPr txBox="1"/>
          <p:nvPr/>
        </p:nvSpPr>
        <p:spPr>
          <a:xfrm>
            <a:off x="701040" y="6350577"/>
            <a:ext cx="4579764"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b="0" i="0">
                <a:solidFill>
                  <a:srgbClr val="D9D9D9"/>
                </a:solidFill>
                <a:latin typeface="Arial"/>
                <a:ea typeface="Arial"/>
                <a:cs typeface="Arial"/>
                <a:sym typeface="Arial"/>
              </a:rPr>
              <a:t>© 2023 HUB International Limited.</a:t>
            </a:r>
            <a:endParaRPr/>
          </a:p>
        </p:txBody>
      </p:sp>
      <p:pic>
        <p:nvPicPr>
          <p:cNvPr id="93" name="Google Shape;93;p43" descr="A black and white logo&#10;&#10;Description automatically generated with low confidence"/>
          <p:cNvPicPr preferRelativeResize="0"/>
          <p:nvPr/>
        </p:nvPicPr>
        <p:blipFill rotWithShape="1">
          <a:blip r:embed="rId2">
            <a:alphaModFix/>
          </a:blip>
          <a:srcRect/>
          <a:stretch/>
        </p:blipFill>
        <p:spPr>
          <a:xfrm>
            <a:off x="701040" y="617621"/>
            <a:ext cx="4559300" cy="1219200"/>
          </a:xfrm>
          <a:prstGeom prst="rect">
            <a:avLst/>
          </a:prstGeom>
          <a:noFill/>
          <a:ln>
            <a:noFill/>
          </a:ln>
        </p:spPr>
      </p:pic>
      <p:pic>
        <p:nvPicPr>
          <p:cNvPr id="94" name="Google Shape;94;p43" descr="A picture containing loudspeaker, tiled, grate&#10;&#10;Description automatically generated"/>
          <p:cNvPicPr preferRelativeResize="0"/>
          <p:nvPr/>
        </p:nvPicPr>
        <p:blipFill rotWithShape="1">
          <a:blip r:embed="rId3">
            <a:alphaModFix amt="70000"/>
          </a:blip>
          <a:srcRect t="-1" b="-1259"/>
          <a:stretch/>
        </p:blipFill>
        <p:spPr>
          <a:xfrm>
            <a:off x="10432281" y="81578"/>
            <a:ext cx="1683545" cy="677642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Break 3">
  <p:cSld name="Section Break 3">
    <p:bg>
      <p:bgPr>
        <a:solidFill>
          <a:schemeClr val="lt1"/>
        </a:solidFill>
        <a:effectLst/>
      </p:bgPr>
    </p:bg>
    <p:spTree>
      <p:nvGrpSpPr>
        <p:cNvPr id="1" name="Shape 95"/>
        <p:cNvGrpSpPr/>
        <p:nvPr/>
      </p:nvGrpSpPr>
      <p:grpSpPr>
        <a:xfrm>
          <a:off x="0" y="0"/>
          <a:ext cx="0" cy="0"/>
          <a:chOff x="0" y="0"/>
          <a:chExt cx="0" cy="0"/>
        </a:xfrm>
      </p:grpSpPr>
      <p:pic>
        <p:nvPicPr>
          <p:cNvPr id="96" name="Google Shape;96;p44" descr="A person sitting at a table&#10;&#10;Description automatically generated"/>
          <p:cNvPicPr preferRelativeResize="0"/>
          <p:nvPr/>
        </p:nvPicPr>
        <p:blipFill rotWithShape="1">
          <a:blip r:embed="rId2">
            <a:alphaModFix/>
          </a:blip>
          <a:srcRect l="-26479"/>
          <a:stretch/>
        </p:blipFill>
        <p:spPr>
          <a:xfrm>
            <a:off x="2637692" y="0"/>
            <a:ext cx="9554309" cy="6858000"/>
          </a:xfrm>
          <a:prstGeom prst="rect">
            <a:avLst/>
          </a:prstGeom>
          <a:noFill/>
          <a:ln>
            <a:noFill/>
          </a:ln>
        </p:spPr>
      </p:pic>
      <p:sp>
        <p:nvSpPr>
          <p:cNvPr id="97" name="Google Shape;97;p44"/>
          <p:cNvSpPr/>
          <p:nvPr/>
        </p:nvSpPr>
        <p:spPr>
          <a:xfrm>
            <a:off x="0" y="0"/>
            <a:ext cx="527538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8" name="Google Shape;98;p44"/>
          <p:cNvSpPr/>
          <p:nvPr/>
        </p:nvSpPr>
        <p:spPr>
          <a:xfrm>
            <a:off x="0" y="715108"/>
            <a:ext cx="6424246" cy="5427784"/>
          </a:xfrm>
          <a:prstGeom prst="rect">
            <a:avLst/>
          </a:prstGeom>
          <a:solidFill>
            <a:srgbClr val="0678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99" name="Google Shape;99;p44"/>
          <p:cNvCxnSpPr/>
          <p:nvPr/>
        </p:nvCxnSpPr>
        <p:spPr>
          <a:xfrm rot="10800000">
            <a:off x="800100" y="4647529"/>
            <a:ext cx="5295899" cy="0"/>
          </a:xfrm>
          <a:prstGeom prst="straightConnector1">
            <a:avLst/>
          </a:prstGeom>
          <a:noFill/>
          <a:ln w="9525" cap="flat" cmpd="sng">
            <a:solidFill>
              <a:srgbClr val="BFBFBF"/>
            </a:solidFill>
            <a:prstDash val="solid"/>
            <a:miter lim="800000"/>
            <a:headEnd type="none" w="sm" len="sm"/>
            <a:tailEnd type="none" w="sm" len="sm"/>
          </a:ln>
        </p:spPr>
      </p:cxnSp>
      <p:sp>
        <p:nvSpPr>
          <p:cNvPr id="100" name="Google Shape;100;p44"/>
          <p:cNvSpPr txBox="1">
            <a:spLocks noGrp="1"/>
          </p:cNvSpPr>
          <p:nvPr>
            <p:ph type="body" idx="1"/>
          </p:nvPr>
        </p:nvSpPr>
        <p:spPr>
          <a:xfrm>
            <a:off x="700156" y="3282198"/>
            <a:ext cx="5395844" cy="126206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000"/>
              <a:buNone/>
              <a:defRPr sz="40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4"/>
          <p:cNvSpPr txBox="1">
            <a:spLocks noGrp="1"/>
          </p:cNvSpPr>
          <p:nvPr>
            <p:ph type="body" idx="2"/>
          </p:nvPr>
        </p:nvSpPr>
        <p:spPr>
          <a:xfrm>
            <a:off x="700154" y="4823581"/>
            <a:ext cx="5395845" cy="126206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200"/>
              <a:buNone/>
              <a:defRPr sz="2200" b="0"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4"/>
          <p:cNvSpPr txBox="1">
            <a:spLocks noGrp="1"/>
          </p:cNvSpPr>
          <p:nvPr>
            <p:ph type="body" idx="3"/>
          </p:nvPr>
        </p:nvSpPr>
        <p:spPr>
          <a:xfrm>
            <a:off x="700156" y="1885332"/>
            <a:ext cx="866316" cy="126206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0000"/>
              <a:buNone/>
              <a:defRPr sz="100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3" name="Google Shape;103;p44"/>
          <p:cNvPicPr preferRelativeResize="0"/>
          <p:nvPr/>
        </p:nvPicPr>
        <p:blipFill rotWithShape="1">
          <a:blip r:embed="rId3">
            <a:alphaModFix/>
          </a:blip>
          <a:srcRect r="56272" b="56633"/>
          <a:stretch/>
        </p:blipFill>
        <p:spPr>
          <a:xfrm>
            <a:off x="1730620" y="2093078"/>
            <a:ext cx="4398305" cy="981435"/>
          </a:xfrm>
          <a:prstGeom prst="rect">
            <a:avLst/>
          </a:prstGeom>
          <a:noFill/>
          <a:ln>
            <a:noFill/>
          </a:ln>
        </p:spPr>
      </p:pic>
      <p:cxnSp>
        <p:nvCxnSpPr>
          <p:cNvPr id="104" name="Google Shape;104;p44"/>
          <p:cNvCxnSpPr/>
          <p:nvPr/>
        </p:nvCxnSpPr>
        <p:spPr>
          <a:xfrm>
            <a:off x="1062711" y="6352523"/>
            <a:ext cx="0" cy="365125"/>
          </a:xfrm>
          <a:prstGeom prst="straightConnector1">
            <a:avLst/>
          </a:prstGeom>
          <a:noFill/>
          <a:ln w="9525" cap="flat" cmpd="sng">
            <a:solidFill>
              <a:srgbClr val="0678D5"/>
            </a:solidFill>
            <a:prstDash val="solid"/>
            <a:miter lim="800000"/>
            <a:headEnd type="none" w="sm" len="sm"/>
            <a:tailEnd type="none" w="sm" len="sm"/>
          </a:ln>
        </p:spPr>
      </p:cxnSp>
      <p:sp>
        <p:nvSpPr>
          <p:cNvPr id="105" name="Google Shape;105;p44"/>
          <p:cNvSpPr txBox="1"/>
          <p:nvPr/>
        </p:nvSpPr>
        <p:spPr>
          <a:xfrm>
            <a:off x="1166004" y="6350577"/>
            <a:ext cx="8442038"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b="0" i="0">
                <a:solidFill>
                  <a:srgbClr val="8D8D94"/>
                </a:solidFill>
                <a:latin typeface="Arial"/>
                <a:ea typeface="Arial"/>
                <a:cs typeface="Arial"/>
                <a:sym typeface="Arial"/>
              </a:rPr>
              <a:t>© 2023 HUB International Limited. </a:t>
            </a:r>
            <a:endParaRPr/>
          </a:p>
        </p:txBody>
      </p:sp>
      <p:sp>
        <p:nvSpPr>
          <p:cNvPr id="106" name="Google Shape;106;p44"/>
          <p:cNvSpPr txBox="1"/>
          <p:nvPr/>
        </p:nvSpPr>
        <p:spPr>
          <a:xfrm>
            <a:off x="677670" y="6350577"/>
            <a:ext cx="466725"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200" b="1" i="0">
                <a:solidFill>
                  <a:schemeClr val="dk1"/>
                </a:solidFill>
                <a:latin typeface="Arial"/>
                <a:ea typeface="Arial"/>
                <a:cs typeface="Arial"/>
                <a:sym typeface="Arial"/>
              </a:rPr>
              <a:t>‹#›</a:t>
            </a:fld>
            <a:endParaRPr sz="1200" b="1" i="0">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hyperlink" Target="https://bit.ly/21K26Z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trs.texas.gov/TRS%20Documents/trs-care-2023-plan-highlights.pdf"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hyperlink" Target="https://www.trs.texas.gov/TRS%20Documents/health_care_info_session_medicare_flyer.pdf"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hyperlink" Target="https://www.medicare.gov/Pubs/pdf/10050-medicare-and-you.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medicare.gov/Pubs/pdf/10050-medicare-and-you.pdf"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
          <p:cNvSpPr txBox="1">
            <a:spLocks noGrp="1"/>
          </p:cNvSpPr>
          <p:nvPr>
            <p:ph type="ctrTitle"/>
          </p:nvPr>
        </p:nvSpPr>
        <p:spPr>
          <a:xfrm>
            <a:off x="701039" y="2395490"/>
            <a:ext cx="7985761" cy="23876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5000"/>
              <a:buFont typeface="Helvetica Neue"/>
              <a:buNone/>
            </a:pPr>
            <a:r>
              <a:rPr lang="en-US" sz="5000">
                <a:latin typeface="Helvetica Neue"/>
                <a:ea typeface="Helvetica Neue"/>
                <a:cs typeface="Helvetica Neue"/>
                <a:sym typeface="Helvetica Neue"/>
              </a:rPr>
              <a:t>Essential Planning Steps for Educators Within</a:t>
            </a:r>
            <a:br>
              <a:rPr lang="en-US" sz="5000">
                <a:latin typeface="Helvetica Neue"/>
                <a:ea typeface="Helvetica Neue"/>
                <a:cs typeface="Helvetica Neue"/>
                <a:sym typeface="Helvetica Neue"/>
              </a:rPr>
            </a:br>
            <a:r>
              <a:rPr lang="en-US" sz="5000">
                <a:latin typeface="Helvetica Neue"/>
                <a:ea typeface="Helvetica Neue"/>
                <a:cs typeface="Helvetica Neue"/>
                <a:sym typeface="Helvetica Neue"/>
              </a:rPr>
              <a:t>5 Years from Retirement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8"/>
          <p:cNvSpPr txBox="1">
            <a:spLocks noGrp="1"/>
          </p:cNvSpPr>
          <p:nvPr>
            <p:ph type="title"/>
          </p:nvPr>
        </p:nvSpPr>
        <p:spPr>
          <a:xfrm>
            <a:off x="558801" y="447291"/>
            <a:ext cx="7588885" cy="5847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678D5"/>
              </a:buClr>
              <a:buSzPct val="100000"/>
              <a:buFont typeface="Helvetica Neue"/>
              <a:buNone/>
            </a:pPr>
            <a:r>
              <a:rPr lang="en-US"/>
              <a:t>Risky Decisions</a:t>
            </a:r>
            <a:endParaRPr/>
          </a:p>
        </p:txBody>
      </p:sp>
      <p:sp>
        <p:nvSpPr>
          <p:cNvPr id="340" name="Google Shape;340;p18"/>
          <p:cNvSpPr txBox="1">
            <a:spLocks noGrp="1"/>
          </p:cNvSpPr>
          <p:nvPr>
            <p:ph type="body" idx="1"/>
          </p:nvPr>
        </p:nvSpPr>
        <p:spPr>
          <a:xfrm>
            <a:off x="558946" y="1517302"/>
            <a:ext cx="7588740" cy="4114800"/>
          </a:xfrm>
          <a:prstGeom prst="rect">
            <a:avLst/>
          </a:prstGeom>
          <a:noFill/>
          <a:ln>
            <a:noFill/>
          </a:ln>
        </p:spPr>
        <p:txBody>
          <a:bodyPr spcFirstLastPara="1" wrap="square" lIns="91425" tIns="45700" rIns="91425" bIns="45700" anchor="t" anchorCtr="0">
            <a:normAutofit/>
          </a:bodyPr>
          <a:lstStyle/>
          <a:p>
            <a:pPr marL="182563" lvl="0" indent="-182563" algn="l" rtl="0">
              <a:lnSpc>
                <a:spcPct val="100000"/>
              </a:lnSpc>
              <a:spcBef>
                <a:spcPts val="0"/>
              </a:spcBef>
              <a:spcAft>
                <a:spcPts val="0"/>
              </a:spcAft>
              <a:buClr>
                <a:schemeClr val="dk1"/>
              </a:buClr>
              <a:buSzPts val="2400"/>
              <a:buChar char="•"/>
            </a:pPr>
            <a:r>
              <a:rPr lang="en-US" dirty="0"/>
              <a:t>The beneficiary is grieving and may not make good financial decisions</a:t>
            </a:r>
            <a:endParaRPr dirty="0"/>
          </a:p>
          <a:p>
            <a:pPr marL="182563" lvl="0" indent="-182563" algn="l" rtl="0">
              <a:lnSpc>
                <a:spcPct val="100000"/>
              </a:lnSpc>
              <a:spcBef>
                <a:spcPts val="600"/>
              </a:spcBef>
              <a:spcAft>
                <a:spcPts val="0"/>
              </a:spcAft>
              <a:buClr>
                <a:schemeClr val="dk1"/>
              </a:buClr>
              <a:buSzPts val="2400"/>
              <a:buChar char="•"/>
            </a:pPr>
            <a:r>
              <a:rPr lang="en-US" dirty="0"/>
              <a:t>The law requires TRS to present a number of options, some of which are almost always bad financially</a:t>
            </a:r>
            <a:endParaRPr dirty="0"/>
          </a:p>
          <a:p>
            <a:pPr marL="182563" lvl="0" indent="-182563" algn="l" rtl="0">
              <a:lnSpc>
                <a:spcPct val="100000"/>
              </a:lnSpc>
              <a:spcBef>
                <a:spcPts val="600"/>
              </a:spcBef>
              <a:spcAft>
                <a:spcPts val="0"/>
              </a:spcAft>
              <a:buClr>
                <a:schemeClr val="dk1"/>
              </a:buClr>
              <a:buSzPts val="2400"/>
              <a:buChar char="•"/>
            </a:pPr>
            <a:r>
              <a:rPr lang="en-US" dirty="0"/>
              <a:t>The individual who qualifies for a lifetime annuity (worth potentially hundreds of thousands of dollars) may be tempted to take a lump sum worth much less in the long run</a:t>
            </a:r>
            <a:endParaRPr dirty="0"/>
          </a:p>
          <a:p>
            <a:pPr marL="182563" lvl="0" indent="-30162" algn="l" rtl="0">
              <a:lnSpc>
                <a:spcPct val="100000"/>
              </a:lnSpc>
              <a:spcBef>
                <a:spcPts val="600"/>
              </a:spcBef>
              <a:spcAft>
                <a:spcPts val="0"/>
              </a:spcAft>
              <a:buClr>
                <a:srgbClr val="1373BA"/>
              </a:buClr>
              <a:buSzPts val="2400"/>
              <a:buFont typeface="Arial"/>
              <a:buNone/>
            </a:pPr>
            <a:endParaRPr dirty="0"/>
          </a:p>
        </p:txBody>
      </p:sp>
      <p:pic>
        <p:nvPicPr>
          <p:cNvPr id="341" name="Google Shape;341;p18" descr="Icon&#10;&#10;Description automatically generated"/>
          <p:cNvPicPr preferRelativeResize="0"/>
          <p:nvPr/>
        </p:nvPicPr>
        <p:blipFill rotWithShape="1">
          <a:blip r:embed="rId3">
            <a:alphaModFix/>
          </a:blip>
          <a:srcRect/>
          <a:stretch/>
        </p:blipFill>
        <p:spPr>
          <a:xfrm>
            <a:off x="8033822" y="1673051"/>
            <a:ext cx="3803302" cy="380330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9"/>
          <p:cNvSpPr txBox="1">
            <a:spLocks noGrp="1"/>
          </p:cNvSpPr>
          <p:nvPr>
            <p:ph type="title"/>
          </p:nvPr>
        </p:nvSpPr>
        <p:spPr>
          <a:xfrm>
            <a:off x="558801" y="447291"/>
            <a:ext cx="8616730" cy="5847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678D5"/>
              </a:buClr>
              <a:buSzPct val="100000"/>
              <a:buFont typeface="Helvetica Neue"/>
              <a:buNone/>
            </a:pPr>
            <a:r>
              <a:rPr lang="en-US"/>
              <a:t>TRS Death Benefits – One of these Options</a:t>
            </a:r>
            <a:endParaRPr/>
          </a:p>
        </p:txBody>
      </p:sp>
      <p:sp>
        <p:nvSpPr>
          <p:cNvPr id="347" name="Google Shape;347;p19"/>
          <p:cNvSpPr txBox="1">
            <a:spLocks noGrp="1"/>
          </p:cNvSpPr>
          <p:nvPr>
            <p:ph type="body" idx="1"/>
          </p:nvPr>
        </p:nvSpPr>
        <p:spPr>
          <a:xfrm>
            <a:off x="558946" y="1517302"/>
            <a:ext cx="11177324" cy="4114800"/>
          </a:xfrm>
          <a:prstGeom prst="rect">
            <a:avLst/>
          </a:prstGeom>
          <a:noFill/>
          <a:ln>
            <a:noFill/>
          </a:ln>
        </p:spPr>
        <p:txBody>
          <a:bodyPr spcFirstLastPara="1" wrap="square" lIns="91425" tIns="45700" rIns="91425" bIns="45700" anchor="t" anchorCtr="0">
            <a:normAutofit lnSpcReduction="10000"/>
          </a:bodyPr>
          <a:lstStyle/>
          <a:p>
            <a:pPr marL="182563" lvl="0" indent="-182563" algn="l" rtl="0">
              <a:lnSpc>
                <a:spcPct val="100000"/>
              </a:lnSpc>
              <a:spcBef>
                <a:spcPts val="0"/>
              </a:spcBef>
              <a:spcAft>
                <a:spcPts val="0"/>
              </a:spcAft>
              <a:buClr>
                <a:schemeClr val="dk1"/>
              </a:buClr>
              <a:buSzPts val="2400"/>
              <a:buChar char="•"/>
            </a:pPr>
            <a:r>
              <a:rPr lang="en-US" dirty="0">
                <a:latin typeface="Arial"/>
                <a:ea typeface="Arial"/>
                <a:cs typeface="Arial"/>
                <a:sym typeface="Arial"/>
              </a:rPr>
              <a:t>Must have active TRS service in year Member dies</a:t>
            </a:r>
            <a:endParaRPr dirty="0"/>
          </a:p>
          <a:p>
            <a:pPr marL="182563" lvl="0" indent="-182563" algn="l" rtl="0">
              <a:lnSpc>
                <a:spcPct val="100000"/>
              </a:lnSpc>
              <a:spcBef>
                <a:spcPts val="600"/>
              </a:spcBef>
              <a:spcAft>
                <a:spcPts val="0"/>
              </a:spcAft>
              <a:buClr>
                <a:schemeClr val="dk1"/>
              </a:buClr>
              <a:buSzPts val="2400"/>
              <a:buChar char="•"/>
            </a:pPr>
            <a:r>
              <a:rPr lang="en-US" dirty="0">
                <a:latin typeface="Arial"/>
                <a:ea typeface="Arial"/>
                <a:cs typeface="Arial"/>
                <a:sym typeface="Arial"/>
              </a:rPr>
              <a:t>Receive One of the following Options </a:t>
            </a:r>
            <a:endParaRPr dirty="0"/>
          </a:p>
          <a:p>
            <a:pPr marL="182563" lvl="0" indent="-182563" algn="l" rtl="0">
              <a:lnSpc>
                <a:spcPct val="100000"/>
              </a:lnSpc>
              <a:spcBef>
                <a:spcPts val="600"/>
              </a:spcBef>
              <a:spcAft>
                <a:spcPts val="0"/>
              </a:spcAft>
              <a:buClr>
                <a:schemeClr val="dk1"/>
              </a:buClr>
              <a:buSzPts val="2400"/>
              <a:buChar char="•"/>
            </a:pPr>
            <a:r>
              <a:rPr lang="en-US" dirty="0">
                <a:latin typeface="Arial"/>
                <a:ea typeface="Arial"/>
                <a:cs typeface="Arial"/>
                <a:sym typeface="Arial"/>
              </a:rPr>
              <a:t>Greater of:</a:t>
            </a:r>
            <a:endParaRPr dirty="0"/>
          </a:p>
          <a:p>
            <a:pPr marL="625475" lvl="1" indent="-168275" algn="l" rtl="0">
              <a:lnSpc>
                <a:spcPct val="100000"/>
              </a:lnSpc>
              <a:spcBef>
                <a:spcPts val="600"/>
              </a:spcBef>
              <a:spcAft>
                <a:spcPts val="0"/>
              </a:spcAft>
              <a:buClr>
                <a:schemeClr val="dk1"/>
              </a:buClr>
              <a:buSzPts val="2400"/>
              <a:buChar char="•"/>
            </a:pPr>
            <a:r>
              <a:rPr lang="en-US" dirty="0">
                <a:latin typeface="Arial"/>
                <a:ea typeface="Arial"/>
                <a:cs typeface="Arial"/>
                <a:sym typeface="Arial"/>
              </a:rPr>
              <a:t>2 x annual rate of compensation for the school year of death; or </a:t>
            </a:r>
            <a:endParaRPr dirty="0"/>
          </a:p>
          <a:p>
            <a:pPr marL="625475" lvl="1" indent="-168275" algn="l" rtl="0">
              <a:lnSpc>
                <a:spcPct val="100000"/>
              </a:lnSpc>
              <a:spcBef>
                <a:spcPts val="600"/>
              </a:spcBef>
              <a:spcAft>
                <a:spcPts val="0"/>
              </a:spcAft>
              <a:buClr>
                <a:schemeClr val="dk1"/>
              </a:buClr>
              <a:buSzPts val="2400"/>
              <a:buChar char="•"/>
            </a:pPr>
            <a:r>
              <a:rPr lang="en-US" dirty="0">
                <a:latin typeface="Arial"/>
                <a:ea typeface="Arial"/>
                <a:cs typeface="Arial"/>
                <a:sym typeface="Arial"/>
              </a:rPr>
              <a:t>2 x creditable compensation in the preceding school year</a:t>
            </a:r>
            <a:endParaRPr dirty="0"/>
          </a:p>
          <a:p>
            <a:pPr marL="625475" lvl="1" indent="-168275" algn="l" rtl="0">
              <a:lnSpc>
                <a:spcPct val="100000"/>
              </a:lnSpc>
              <a:spcBef>
                <a:spcPts val="600"/>
              </a:spcBef>
              <a:spcAft>
                <a:spcPts val="0"/>
              </a:spcAft>
              <a:buClr>
                <a:schemeClr val="dk1"/>
              </a:buClr>
              <a:buSzPts val="2400"/>
              <a:buChar char="•"/>
            </a:pPr>
            <a:r>
              <a:rPr lang="en-US" dirty="0">
                <a:latin typeface="Arial"/>
                <a:ea typeface="Arial"/>
                <a:cs typeface="Arial"/>
                <a:sym typeface="Arial"/>
              </a:rPr>
              <a:t>Up to maximum of $80,000 </a:t>
            </a:r>
            <a:endParaRPr dirty="0"/>
          </a:p>
          <a:p>
            <a:pPr marL="182563" lvl="0" indent="-182563" algn="l" rtl="0">
              <a:lnSpc>
                <a:spcPct val="100000"/>
              </a:lnSpc>
              <a:spcBef>
                <a:spcPts val="600"/>
              </a:spcBef>
              <a:spcAft>
                <a:spcPts val="0"/>
              </a:spcAft>
              <a:buClr>
                <a:schemeClr val="dk1"/>
              </a:buClr>
              <a:buSzPts val="2400"/>
              <a:buChar char="•"/>
            </a:pPr>
            <a:r>
              <a:rPr lang="en-US" dirty="0">
                <a:latin typeface="Arial"/>
                <a:ea typeface="Arial"/>
                <a:cs typeface="Arial"/>
                <a:sym typeface="Arial"/>
              </a:rPr>
              <a:t>With 5 or More Years of Service:</a:t>
            </a:r>
            <a:endParaRPr dirty="0"/>
          </a:p>
          <a:p>
            <a:pPr marL="625475" lvl="1" indent="-168275" algn="l" rtl="0">
              <a:lnSpc>
                <a:spcPct val="100000"/>
              </a:lnSpc>
              <a:spcBef>
                <a:spcPts val="600"/>
              </a:spcBef>
              <a:spcAft>
                <a:spcPts val="0"/>
              </a:spcAft>
              <a:buClr>
                <a:schemeClr val="dk1"/>
              </a:buClr>
              <a:buSzPts val="2400"/>
              <a:buChar char="•"/>
            </a:pPr>
            <a:r>
              <a:rPr lang="en-US" dirty="0">
                <a:latin typeface="Arial"/>
                <a:ea typeface="Arial"/>
                <a:cs typeface="Arial"/>
                <a:sym typeface="Arial"/>
              </a:rPr>
              <a:t>60 monthly payments equal to your standard annuity without reduction for age; OR</a:t>
            </a:r>
            <a:endParaRPr dirty="0"/>
          </a:p>
          <a:p>
            <a:pPr marL="625475" lvl="1" indent="-168275" algn="l" rtl="0">
              <a:lnSpc>
                <a:spcPct val="100000"/>
              </a:lnSpc>
              <a:spcBef>
                <a:spcPts val="600"/>
              </a:spcBef>
              <a:spcAft>
                <a:spcPts val="0"/>
              </a:spcAft>
              <a:buClr>
                <a:schemeClr val="dk1"/>
              </a:buClr>
              <a:buSzPts val="2400"/>
              <a:buChar char="•"/>
            </a:pPr>
            <a:r>
              <a:rPr lang="en-US" dirty="0">
                <a:latin typeface="Arial"/>
                <a:ea typeface="Arial"/>
                <a:cs typeface="Arial"/>
                <a:sym typeface="Arial"/>
              </a:rPr>
              <a:t>Option 1 Lifetime Annuity as of the month prior to Death </a:t>
            </a:r>
            <a:endParaRPr dirty="0"/>
          </a:p>
          <a:p>
            <a:pPr marL="182563" lvl="0" indent="-30162" algn="l" rtl="0">
              <a:lnSpc>
                <a:spcPct val="100000"/>
              </a:lnSpc>
              <a:spcBef>
                <a:spcPts val="600"/>
              </a:spcBef>
              <a:spcAft>
                <a:spcPts val="0"/>
              </a:spcAft>
              <a:buClr>
                <a:srgbClr val="1373BA"/>
              </a:buClr>
              <a:buSzPts val="2400"/>
              <a:buFont typeface="Arial"/>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0"/>
          <p:cNvSpPr txBox="1">
            <a:spLocks noGrp="1"/>
          </p:cNvSpPr>
          <p:nvPr>
            <p:ph type="title"/>
          </p:nvPr>
        </p:nvSpPr>
        <p:spPr>
          <a:xfrm>
            <a:off x="558801" y="447291"/>
            <a:ext cx="8616730" cy="5847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678D5"/>
              </a:buClr>
              <a:buSzPct val="100000"/>
              <a:buFont typeface="Helvetica Neue"/>
              <a:buNone/>
            </a:pPr>
            <a:r>
              <a:rPr lang="en-US"/>
              <a:t>TRS Death Benefits – One of these Options</a:t>
            </a:r>
            <a:endParaRPr/>
          </a:p>
        </p:txBody>
      </p:sp>
      <p:sp>
        <p:nvSpPr>
          <p:cNvPr id="353" name="Google Shape;353;p20"/>
          <p:cNvSpPr txBox="1">
            <a:spLocks noGrp="1"/>
          </p:cNvSpPr>
          <p:nvPr>
            <p:ph type="body" idx="1"/>
          </p:nvPr>
        </p:nvSpPr>
        <p:spPr>
          <a:xfrm>
            <a:off x="558946" y="1517302"/>
            <a:ext cx="8728745" cy="4114800"/>
          </a:xfrm>
          <a:prstGeom prst="rect">
            <a:avLst/>
          </a:prstGeom>
          <a:noFill/>
          <a:ln>
            <a:noFill/>
          </a:ln>
        </p:spPr>
        <p:txBody>
          <a:bodyPr spcFirstLastPara="1" wrap="square" lIns="91425" tIns="45700" rIns="91425" bIns="45700" anchor="t" anchorCtr="0">
            <a:normAutofit fontScale="85000" lnSpcReduction="20000"/>
          </a:bodyPr>
          <a:lstStyle/>
          <a:p>
            <a:pPr marL="182563" lvl="0" indent="-182563" algn="l" rtl="0">
              <a:lnSpc>
                <a:spcPct val="100000"/>
              </a:lnSpc>
              <a:spcBef>
                <a:spcPts val="0"/>
              </a:spcBef>
              <a:spcAft>
                <a:spcPts val="0"/>
              </a:spcAft>
              <a:buClr>
                <a:schemeClr val="dk1"/>
              </a:buClr>
              <a:buSzPct val="100000"/>
              <a:buChar char="•"/>
            </a:pPr>
            <a:r>
              <a:rPr lang="en-US">
                <a:latin typeface="Arial"/>
                <a:ea typeface="Arial"/>
                <a:cs typeface="Arial"/>
                <a:sym typeface="Arial"/>
              </a:rPr>
              <a:t>An amount equal to the accumulated Member contributions in TRS account</a:t>
            </a:r>
            <a:endParaRPr/>
          </a:p>
          <a:p>
            <a:pPr marL="182563" lvl="0" indent="-182563" algn="l" rtl="0">
              <a:lnSpc>
                <a:spcPct val="100000"/>
              </a:lnSpc>
              <a:spcBef>
                <a:spcPts val="600"/>
              </a:spcBef>
              <a:spcAft>
                <a:spcPts val="0"/>
              </a:spcAft>
              <a:buClr>
                <a:schemeClr val="dk1"/>
              </a:buClr>
              <a:buSzPct val="100000"/>
              <a:buChar char="•"/>
            </a:pPr>
            <a:r>
              <a:rPr lang="en-US">
                <a:latin typeface="Arial"/>
                <a:ea typeface="Arial"/>
                <a:cs typeface="Arial"/>
                <a:sym typeface="Arial"/>
              </a:rPr>
              <a:t>$2,500 lump sum payment plus a monthly payment:</a:t>
            </a:r>
            <a:endParaRPr/>
          </a:p>
          <a:p>
            <a:pPr marL="625475" lvl="1" indent="-168275" algn="l" rtl="0">
              <a:lnSpc>
                <a:spcPct val="100000"/>
              </a:lnSpc>
              <a:spcBef>
                <a:spcPts val="600"/>
              </a:spcBef>
              <a:spcAft>
                <a:spcPts val="0"/>
              </a:spcAft>
              <a:buClr>
                <a:schemeClr val="dk1"/>
              </a:buClr>
              <a:buSzPct val="100000"/>
              <a:buChar char="•"/>
            </a:pPr>
            <a:r>
              <a:rPr lang="en-US">
                <a:latin typeface="Arial"/>
                <a:ea typeface="Arial"/>
                <a:cs typeface="Arial"/>
                <a:sym typeface="Arial"/>
              </a:rPr>
              <a:t>To a beneficiary spouse, $250 per month for life beginning at later of spouse reaching age 65 or the Member's death</a:t>
            </a:r>
            <a:endParaRPr/>
          </a:p>
          <a:p>
            <a:pPr marL="625475" lvl="1" indent="-168275" algn="l" rtl="0">
              <a:lnSpc>
                <a:spcPct val="100000"/>
              </a:lnSpc>
              <a:spcBef>
                <a:spcPts val="600"/>
              </a:spcBef>
              <a:spcAft>
                <a:spcPts val="0"/>
              </a:spcAft>
              <a:buClr>
                <a:schemeClr val="dk1"/>
              </a:buClr>
              <a:buSzPct val="100000"/>
              <a:buChar char="•"/>
            </a:pPr>
            <a:r>
              <a:rPr lang="en-US">
                <a:latin typeface="Arial"/>
                <a:ea typeface="Arial"/>
                <a:cs typeface="Arial"/>
                <a:sym typeface="Arial"/>
              </a:rPr>
              <a:t>To a beneficiary spouse who has one or more minor children, $350 per month, continuing until the youngest child reaches age 18. At age 65, the beneficiary spouse would again begin receiving $250 per month for life</a:t>
            </a:r>
            <a:endParaRPr/>
          </a:p>
          <a:p>
            <a:pPr marL="625475" lvl="1" indent="-168275" algn="l" rtl="0">
              <a:lnSpc>
                <a:spcPct val="100000"/>
              </a:lnSpc>
              <a:spcBef>
                <a:spcPts val="600"/>
              </a:spcBef>
              <a:spcAft>
                <a:spcPts val="0"/>
              </a:spcAft>
              <a:buClr>
                <a:schemeClr val="dk1"/>
              </a:buClr>
              <a:buSzPct val="100000"/>
              <a:buChar char="•"/>
            </a:pPr>
            <a:r>
              <a:rPr lang="en-US">
                <a:latin typeface="Arial"/>
                <a:ea typeface="Arial"/>
                <a:cs typeface="Arial"/>
                <a:sym typeface="Arial"/>
              </a:rPr>
              <a:t>To minor children beneficiaries, $350 per month with two or more children less than age 18, or $250 per month with only one child under age 18</a:t>
            </a:r>
            <a:endParaRPr/>
          </a:p>
          <a:p>
            <a:pPr marL="625475" lvl="1" indent="-168275" algn="l" rtl="0">
              <a:lnSpc>
                <a:spcPct val="100000"/>
              </a:lnSpc>
              <a:spcBef>
                <a:spcPts val="600"/>
              </a:spcBef>
              <a:spcAft>
                <a:spcPts val="0"/>
              </a:spcAft>
              <a:buClr>
                <a:schemeClr val="dk1"/>
              </a:buClr>
              <a:buSzPct val="100000"/>
              <a:buChar char="•"/>
            </a:pPr>
            <a:r>
              <a:rPr lang="en-US">
                <a:latin typeface="Arial"/>
                <a:ea typeface="Arial"/>
                <a:cs typeface="Arial"/>
                <a:sym typeface="Arial"/>
              </a:rPr>
              <a:t>To a dependent parent beneficiary, $250 per month for life at the later of when the dependent parent reaches age 65 or the Member’s death</a:t>
            </a:r>
            <a:endParaRPr/>
          </a:p>
          <a:p>
            <a:pPr marL="182563" lvl="0" indent="-53023" algn="l" rtl="0">
              <a:lnSpc>
                <a:spcPct val="100000"/>
              </a:lnSpc>
              <a:spcBef>
                <a:spcPts val="600"/>
              </a:spcBef>
              <a:spcAft>
                <a:spcPts val="0"/>
              </a:spcAft>
              <a:buClr>
                <a:srgbClr val="1373BA"/>
              </a:buClr>
              <a:buSzPct val="100000"/>
              <a:buFont typeface="Arial"/>
              <a:buNone/>
            </a:pPr>
            <a:endParaRPr/>
          </a:p>
        </p:txBody>
      </p:sp>
      <p:pic>
        <p:nvPicPr>
          <p:cNvPr id="354" name="Google Shape;354;p20" descr="Icon&#10;&#10;Description automatically generated"/>
          <p:cNvPicPr preferRelativeResize="0"/>
          <p:nvPr/>
        </p:nvPicPr>
        <p:blipFill rotWithShape="1">
          <a:blip r:embed="rId3">
            <a:alphaModFix/>
          </a:blip>
          <a:srcRect/>
          <a:stretch/>
        </p:blipFill>
        <p:spPr>
          <a:xfrm>
            <a:off x="8763000" y="1714500"/>
            <a:ext cx="3429000" cy="3429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1"/>
          <p:cNvSpPr txBox="1">
            <a:spLocks noGrp="1"/>
          </p:cNvSpPr>
          <p:nvPr>
            <p:ph type="title"/>
          </p:nvPr>
        </p:nvSpPr>
        <p:spPr>
          <a:xfrm>
            <a:off x="558801" y="447291"/>
            <a:ext cx="8616730" cy="5847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678D5"/>
              </a:buClr>
              <a:buSzPct val="100000"/>
              <a:buFont typeface="Helvetica Neue"/>
              <a:buNone/>
            </a:pPr>
            <a:r>
              <a:rPr lang="en-US"/>
              <a:t>TRS Death Benefits – One of these Options</a:t>
            </a:r>
            <a:endParaRPr/>
          </a:p>
        </p:txBody>
      </p:sp>
      <p:sp>
        <p:nvSpPr>
          <p:cNvPr id="360" name="Google Shape;360;p21"/>
          <p:cNvSpPr txBox="1">
            <a:spLocks noGrp="1"/>
          </p:cNvSpPr>
          <p:nvPr>
            <p:ph type="body" idx="1"/>
          </p:nvPr>
        </p:nvSpPr>
        <p:spPr>
          <a:xfrm>
            <a:off x="558946" y="1517302"/>
            <a:ext cx="11177324" cy="4114800"/>
          </a:xfrm>
          <a:prstGeom prst="rect">
            <a:avLst/>
          </a:prstGeom>
          <a:noFill/>
          <a:ln>
            <a:noFill/>
          </a:ln>
        </p:spPr>
        <p:txBody>
          <a:bodyPr spcFirstLastPara="1" wrap="square" lIns="91425" tIns="45700" rIns="91425" bIns="45700" anchor="t" anchorCtr="0">
            <a:normAutofit fontScale="92500" lnSpcReduction="20000"/>
          </a:bodyPr>
          <a:lstStyle/>
          <a:p>
            <a:pPr marL="182563" lvl="0" indent="-182563" algn="l" rtl="0">
              <a:lnSpc>
                <a:spcPct val="100000"/>
              </a:lnSpc>
              <a:spcBef>
                <a:spcPts val="0"/>
              </a:spcBef>
              <a:spcAft>
                <a:spcPts val="0"/>
              </a:spcAft>
              <a:buClr>
                <a:schemeClr val="dk1"/>
              </a:buClr>
              <a:buSzPct val="100000"/>
              <a:buChar char="•"/>
            </a:pPr>
            <a:r>
              <a:rPr lang="en-US"/>
              <a:t>Additional $160,000 if die due to physical assault in job</a:t>
            </a:r>
            <a:endParaRPr/>
          </a:p>
          <a:p>
            <a:pPr marL="182563" lvl="0" indent="-182563" algn="l" rtl="0">
              <a:lnSpc>
                <a:spcPct val="100000"/>
              </a:lnSpc>
              <a:spcBef>
                <a:spcPts val="600"/>
              </a:spcBef>
              <a:spcAft>
                <a:spcPts val="0"/>
              </a:spcAft>
              <a:buClr>
                <a:schemeClr val="dk1"/>
              </a:buClr>
              <a:buSzPct val="100000"/>
              <a:buChar char="•"/>
            </a:pPr>
            <a:r>
              <a:rPr lang="en-US"/>
              <a:t>If not active member, still receive benefits listed if</a:t>
            </a:r>
            <a:endParaRPr/>
          </a:p>
          <a:p>
            <a:pPr marL="625475" lvl="1" indent="-168275" algn="l" rtl="0">
              <a:lnSpc>
                <a:spcPct val="100000"/>
              </a:lnSpc>
              <a:spcBef>
                <a:spcPts val="600"/>
              </a:spcBef>
              <a:spcAft>
                <a:spcPts val="0"/>
              </a:spcAft>
              <a:buClr>
                <a:schemeClr val="dk1"/>
              </a:buClr>
              <a:buSzPct val="100000"/>
              <a:buChar char="•"/>
            </a:pPr>
            <a:r>
              <a:rPr lang="en-US"/>
              <a:t>Member’s death occurs during a time when they were eligible to retire or would become eligible to retire without further service before the 5th anniversary of their last day of service as a member;</a:t>
            </a:r>
            <a:endParaRPr/>
          </a:p>
          <a:p>
            <a:pPr marL="625475" lvl="1" indent="-168275" algn="l" rtl="0">
              <a:lnSpc>
                <a:spcPct val="100000"/>
              </a:lnSpc>
              <a:spcBef>
                <a:spcPts val="600"/>
              </a:spcBef>
              <a:spcAft>
                <a:spcPts val="0"/>
              </a:spcAft>
              <a:buClr>
                <a:schemeClr val="dk1"/>
              </a:buClr>
              <a:buSzPct val="100000"/>
              <a:buChar char="•"/>
            </a:pPr>
            <a:r>
              <a:rPr lang="en-US"/>
              <a:t>Member’s absence from service was because of sickness, accident, or other cause TRS determines involuntary</a:t>
            </a:r>
            <a:endParaRPr/>
          </a:p>
          <a:p>
            <a:pPr marL="625475" lvl="1" indent="-168275" algn="l" rtl="0">
              <a:lnSpc>
                <a:spcPct val="100000"/>
              </a:lnSpc>
              <a:spcBef>
                <a:spcPts val="600"/>
              </a:spcBef>
              <a:spcAft>
                <a:spcPts val="0"/>
              </a:spcAft>
              <a:buClr>
                <a:schemeClr val="dk1"/>
              </a:buClr>
              <a:buSzPct val="100000"/>
              <a:buChar char="•"/>
            </a:pPr>
            <a:r>
              <a:rPr lang="en-US"/>
              <a:t>Member’s absence from service was in furtherance of the objectives or welfare of the public school system; or</a:t>
            </a:r>
            <a:endParaRPr/>
          </a:p>
          <a:p>
            <a:pPr marL="625475" lvl="1" indent="-168275" algn="l" rtl="0">
              <a:lnSpc>
                <a:spcPct val="100000"/>
              </a:lnSpc>
              <a:spcBef>
                <a:spcPts val="600"/>
              </a:spcBef>
              <a:spcAft>
                <a:spcPts val="0"/>
              </a:spcAft>
              <a:buClr>
                <a:schemeClr val="dk1"/>
              </a:buClr>
              <a:buSzPct val="100000"/>
              <a:buChar char="•"/>
            </a:pPr>
            <a:r>
              <a:rPr lang="en-US"/>
              <a:t>Member’s death occurred on or after Jan. 1, 2007, while performing qualified military service</a:t>
            </a:r>
            <a:endParaRPr/>
          </a:p>
          <a:p>
            <a:pPr marL="182563" lvl="0" indent="-182563" algn="l" rtl="0">
              <a:lnSpc>
                <a:spcPct val="100000"/>
              </a:lnSpc>
              <a:spcBef>
                <a:spcPts val="600"/>
              </a:spcBef>
              <a:spcAft>
                <a:spcPts val="0"/>
              </a:spcAft>
              <a:buClr>
                <a:schemeClr val="dk1"/>
              </a:buClr>
              <a:buSzPct val="100000"/>
              <a:buChar char="•"/>
            </a:pPr>
            <a:r>
              <a:rPr lang="en-US"/>
              <a:t>If do not meet any of these then the beneficiary of a TRS Member is entitled to a return of the Member’s accumulated contributions</a:t>
            </a:r>
            <a:endParaRPr/>
          </a:p>
          <a:p>
            <a:pPr marL="182563" lvl="0" indent="-41592" algn="l" rtl="0">
              <a:lnSpc>
                <a:spcPct val="100000"/>
              </a:lnSpc>
              <a:spcBef>
                <a:spcPts val="600"/>
              </a:spcBef>
              <a:spcAft>
                <a:spcPts val="0"/>
              </a:spcAft>
              <a:buClr>
                <a:srgbClr val="1373BA"/>
              </a:buClr>
              <a:buSzPct val="100000"/>
              <a:buFont typeface="Arial"/>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2"/>
          <p:cNvSpPr txBox="1">
            <a:spLocks noGrp="1"/>
          </p:cNvSpPr>
          <p:nvPr>
            <p:ph type="body" idx="1"/>
          </p:nvPr>
        </p:nvSpPr>
        <p:spPr>
          <a:xfrm>
            <a:off x="700156" y="3282198"/>
            <a:ext cx="5395844" cy="12620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000"/>
              <a:buNone/>
            </a:pPr>
            <a:r>
              <a:rPr lang="en-US"/>
              <a:t>TRS Disability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3"/>
          <p:cNvSpPr txBox="1">
            <a:spLocks noGrp="1"/>
          </p:cNvSpPr>
          <p:nvPr>
            <p:ph type="title"/>
          </p:nvPr>
        </p:nvSpPr>
        <p:spPr>
          <a:xfrm>
            <a:off x="558801" y="447291"/>
            <a:ext cx="7588885" cy="5847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678D5"/>
              </a:buClr>
              <a:buSzPct val="100000"/>
              <a:buFont typeface="Helvetica Neue"/>
              <a:buNone/>
            </a:pPr>
            <a:r>
              <a:rPr lang="en-US"/>
              <a:t>TRS Disability Benefits</a:t>
            </a:r>
            <a:endParaRPr/>
          </a:p>
        </p:txBody>
      </p:sp>
      <p:sp>
        <p:nvSpPr>
          <p:cNvPr id="371" name="Google Shape;371;p23"/>
          <p:cNvSpPr txBox="1">
            <a:spLocks noGrp="1"/>
          </p:cNvSpPr>
          <p:nvPr>
            <p:ph type="body" idx="1"/>
          </p:nvPr>
        </p:nvSpPr>
        <p:spPr>
          <a:xfrm>
            <a:off x="558946" y="1517302"/>
            <a:ext cx="7958037" cy="4114800"/>
          </a:xfrm>
          <a:prstGeom prst="rect">
            <a:avLst/>
          </a:prstGeom>
          <a:noFill/>
          <a:ln>
            <a:noFill/>
          </a:ln>
        </p:spPr>
        <p:txBody>
          <a:bodyPr spcFirstLastPara="1" wrap="square" lIns="91425" tIns="45700" rIns="91425" bIns="45700" anchor="t" anchorCtr="0">
            <a:normAutofit fontScale="92500" lnSpcReduction="20000"/>
          </a:bodyPr>
          <a:lstStyle/>
          <a:p>
            <a:pPr marL="182563" lvl="0" indent="-182563" algn="l" rtl="0">
              <a:lnSpc>
                <a:spcPct val="100000"/>
              </a:lnSpc>
              <a:spcBef>
                <a:spcPts val="0"/>
              </a:spcBef>
              <a:spcAft>
                <a:spcPts val="0"/>
              </a:spcAft>
              <a:buClr>
                <a:schemeClr val="dk1"/>
              </a:buClr>
              <a:buSzPct val="100000"/>
              <a:buChar char="•"/>
            </a:pPr>
            <a:r>
              <a:rPr lang="en-US" sz="1800"/>
              <a:t>Conditions to Receive TRS Disability </a:t>
            </a:r>
            <a:endParaRPr/>
          </a:p>
          <a:p>
            <a:pPr marL="625475" lvl="1" indent="-168275" algn="l" rtl="0">
              <a:lnSpc>
                <a:spcPct val="100000"/>
              </a:lnSpc>
              <a:spcBef>
                <a:spcPts val="600"/>
              </a:spcBef>
              <a:spcAft>
                <a:spcPts val="0"/>
              </a:spcAft>
              <a:buClr>
                <a:schemeClr val="dk1"/>
              </a:buClr>
              <a:buSzPct val="100000"/>
              <a:buChar char="•"/>
            </a:pPr>
            <a:r>
              <a:rPr lang="en-US" sz="1800"/>
              <a:t>Member is mentally or physically disabled from the further performance of their job duty;</a:t>
            </a:r>
            <a:endParaRPr/>
          </a:p>
          <a:p>
            <a:pPr marL="625475" lvl="1" indent="-168275" algn="l" rtl="0">
              <a:lnSpc>
                <a:spcPct val="100000"/>
              </a:lnSpc>
              <a:spcBef>
                <a:spcPts val="600"/>
              </a:spcBef>
              <a:spcAft>
                <a:spcPts val="0"/>
              </a:spcAft>
              <a:buClr>
                <a:schemeClr val="dk1"/>
              </a:buClr>
              <a:buSzPct val="100000"/>
              <a:buChar char="•"/>
            </a:pPr>
            <a:r>
              <a:rPr lang="en-US" sz="1800"/>
              <a:t>The disability is probably permanent; and</a:t>
            </a:r>
            <a:endParaRPr/>
          </a:p>
          <a:p>
            <a:pPr marL="625475" lvl="1" indent="-168275" algn="l" rtl="0">
              <a:lnSpc>
                <a:spcPct val="100000"/>
              </a:lnSpc>
              <a:spcBef>
                <a:spcPts val="600"/>
              </a:spcBef>
              <a:spcAft>
                <a:spcPts val="0"/>
              </a:spcAft>
              <a:buClr>
                <a:schemeClr val="dk1"/>
              </a:buClr>
              <a:buSzPct val="100000"/>
              <a:buChar char="•"/>
            </a:pPr>
            <a:r>
              <a:rPr lang="en-US" sz="1800"/>
              <a:t>The TRS Medical Board certifies the disability</a:t>
            </a:r>
            <a:endParaRPr/>
          </a:p>
          <a:p>
            <a:pPr marL="1077913" lvl="2" indent="-163512" algn="l" rtl="0">
              <a:lnSpc>
                <a:spcPct val="100000"/>
              </a:lnSpc>
              <a:spcBef>
                <a:spcPts val="600"/>
              </a:spcBef>
              <a:spcAft>
                <a:spcPts val="0"/>
              </a:spcAft>
              <a:buClr>
                <a:schemeClr val="dk1"/>
              </a:buClr>
              <a:buSzPct val="100000"/>
              <a:buChar char="•"/>
            </a:pPr>
            <a:r>
              <a:rPr lang="en-US" sz="1800"/>
              <a:t>May have to be recertified annually</a:t>
            </a:r>
            <a:endParaRPr/>
          </a:p>
          <a:p>
            <a:pPr marL="182563" lvl="0" indent="-182563" algn="l" rtl="0">
              <a:lnSpc>
                <a:spcPct val="100000"/>
              </a:lnSpc>
              <a:spcBef>
                <a:spcPts val="600"/>
              </a:spcBef>
              <a:spcAft>
                <a:spcPts val="0"/>
              </a:spcAft>
              <a:buClr>
                <a:schemeClr val="dk1"/>
              </a:buClr>
              <a:buSzPct val="100000"/>
              <a:buChar char="•"/>
            </a:pPr>
            <a:r>
              <a:rPr lang="en-US" sz="1800"/>
              <a:t>Amount of Payments</a:t>
            </a:r>
            <a:endParaRPr/>
          </a:p>
          <a:p>
            <a:pPr marL="625475" lvl="1" indent="-168275" algn="l" rtl="0">
              <a:lnSpc>
                <a:spcPct val="100000"/>
              </a:lnSpc>
              <a:spcBef>
                <a:spcPts val="600"/>
              </a:spcBef>
              <a:spcAft>
                <a:spcPts val="0"/>
              </a:spcAft>
              <a:buClr>
                <a:schemeClr val="dk1"/>
              </a:buClr>
              <a:buSzPct val="100000"/>
              <a:buChar char="•"/>
            </a:pPr>
            <a:r>
              <a:rPr lang="en-US" sz="1800"/>
              <a:t>10 Years of Service or more</a:t>
            </a:r>
            <a:endParaRPr/>
          </a:p>
          <a:p>
            <a:pPr marL="1077913" lvl="2" indent="-163512" algn="l" rtl="0">
              <a:lnSpc>
                <a:spcPct val="100000"/>
              </a:lnSpc>
              <a:spcBef>
                <a:spcPts val="600"/>
              </a:spcBef>
              <a:spcAft>
                <a:spcPts val="0"/>
              </a:spcAft>
              <a:buClr>
                <a:schemeClr val="dk1"/>
              </a:buClr>
              <a:buSzPct val="100000"/>
              <a:buChar char="•"/>
            </a:pPr>
            <a:r>
              <a:rPr lang="en-US" sz="1800"/>
              <a:t>Lifetime Standard Annuity unreduced for early age retirement </a:t>
            </a:r>
            <a:endParaRPr/>
          </a:p>
          <a:p>
            <a:pPr marL="1520825" lvl="3" indent="-149225" algn="l" rtl="0">
              <a:lnSpc>
                <a:spcPct val="100000"/>
              </a:lnSpc>
              <a:spcBef>
                <a:spcPts val="600"/>
              </a:spcBef>
              <a:spcAft>
                <a:spcPts val="0"/>
              </a:spcAft>
              <a:buClr>
                <a:schemeClr val="dk1"/>
              </a:buClr>
              <a:buSzPct val="100000"/>
              <a:buChar char="•"/>
            </a:pPr>
            <a:r>
              <a:rPr lang="en-US" sz="1800"/>
              <a:t>(Years of Service X 2.3% X Final Average Salary at disability)</a:t>
            </a:r>
            <a:endParaRPr/>
          </a:p>
          <a:p>
            <a:pPr marL="1077913" lvl="2" indent="-163512" algn="l" rtl="0">
              <a:lnSpc>
                <a:spcPct val="100000"/>
              </a:lnSpc>
              <a:spcBef>
                <a:spcPts val="600"/>
              </a:spcBef>
              <a:spcAft>
                <a:spcPts val="0"/>
              </a:spcAft>
              <a:buClr>
                <a:schemeClr val="dk1"/>
              </a:buClr>
              <a:buSzPct val="100000"/>
              <a:buChar char="•"/>
            </a:pPr>
            <a:r>
              <a:rPr lang="en-US" sz="1800"/>
              <a:t>Minimum $150 per month</a:t>
            </a:r>
            <a:endParaRPr/>
          </a:p>
          <a:p>
            <a:pPr marL="1077913" lvl="2" indent="-163512" algn="l" rtl="0">
              <a:lnSpc>
                <a:spcPct val="100000"/>
              </a:lnSpc>
              <a:spcBef>
                <a:spcPts val="600"/>
              </a:spcBef>
              <a:spcAft>
                <a:spcPts val="0"/>
              </a:spcAft>
              <a:buClr>
                <a:schemeClr val="dk1"/>
              </a:buClr>
              <a:buSzPct val="100000"/>
              <a:buChar char="•"/>
            </a:pPr>
            <a:r>
              <a:rPr lang="en-US" sz="1800"/>
              <a:t>Can pick other TRS annuity options but disability actuarial factors apply</a:t>
            </a:r>
            <a:endParaRPr/>
          </a:p>
          <a:p>
            <a:pPr marL="1077913" lvl="2" indent="-163512" algn="l" rtl="0">
              <a:lnSpc>
                <a:spcPct val="100000"/>
              </a:lnSpc>
              <a:spcBef>
                <a:spcPts val="600"/>
              </a:spcBef>
              <a:spcAft>
                <a:spcPts val="0"/>
              </a:spcAft>
              <a:buClr>
                <a:schemeClr val="dk1"/>
              </a:buClr>
              <a:buSzPct val="100000"/>
              <a:buChar char="•"/>
            </a:pPr>
            <a:r>
              <a:rPr lang="en-US" sz="1800"/>
              <a:t>Cannot later elect a service retirement</a:t>
            </a:r>
            <a:endParaRPr/>
          </a:p>
        </p:txBody>
      </p:sp>
      <p:pic>
        <p:nvPicPr>
          <p:cNvPr id="372" name="Google Shape;372;p23" descr="Icon&#10;&#10;Description automatically generated"/>
          <p:cNvPicPr preferRelativeResize="0"/>
          <p:nvPr/>
        </p:nvPicPr>
        <p:blipFill rotWithShape="1">
          <a:blip r:embed="rId3">
            <a:alphaModFix/>
          </a:blip>
          <a:srcRect/>
          <a:stretch/>
        </p:blipFill>
        <p:spPr>
          <a:xfrm>
            <a:off x="7580645" y="739678"/>
            <a:ext cx="5340698" cy="534069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4"/>
          <p:cNvSpPr txBox="1">
            <a:spLocks noGrp="1"/>
          </p:cNvSpPr>
          <p:nvPr>
            <p:ph type="title"/>
          </p:nvPr>
        </p:nvSpPr>
        <p:spPr>
          <a:xfrm>
            <a:off x="558801" y="447291"/>
            <a:ext cx="7588885" cy="5847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678D5"/>
              </a:buClr>
              <a:buSzPct val="100000"/>
              <a:buFont typeface="Helvetica Neue"/>
              <a:buNone/>
            </a:pPr>
            <a:r>
              <a:rPr lang="en-US"/>
              <a:t>TRS Disability Benefits</a:t>
            </a:r>
            <a:endParaRPr/>
          </a:p>
        </p:txBody>
      </p:sp>
      <p:sp>
        <p:nvSpPr>
          <p:cNvPr id="378" name="Google Shape;378;p24"/>
          <p:cNvSpPr txBox="1">
            <a:spLocks noGrp="1"/>
          </p:cNvSpPr>
          <p:nvPr>
            <p:ph type="body" idx="1"/>
          </p:nvPr>
        </p:nvSpPr>
        <p:spPr>
          <a:xfrm>
            <a:off x="558946" y="1517302"/>
            <a:ext cx="11177324" cy="4114800"/>
          </a:xfrm>
          <a:prstGeom prst="rect">
            <a:avLst/>
          </a:prstGeom>
          <a:noFill/>
          <a:ln>
            <a:noFill/>
          </a:ln>
        </p:spPr>
        <p:txBody>
          <a:bodyPr spcFirstLastPara="1" wrap="square" lIns="91425" tIns="45700" rIns="91425" bIns="45700" anchor="t" anchorCtr="0">
            <a:normAutofit/>
          </a:bodyPr>
          <a:lstStyle/>
          <a:p>
            <a:pPr marL="182563" lvl="0" indent="-182563" algn="l" rtl="0">
              <a:lnSpc>
                <a:spcPct val="100000"/>
              </a:lnSpc>
              <a:spcBef>
                <a:spcPts val="0"/>
              </a:spcBef>
              <a:spcAft>
                <a:spcPts val="0"/>
              </a:spcAft>
              <a:buClr>
                <a:schemeClr val="dk1"/>
              </a:buClr>
              <a:buSzPts val="1800"/>
              <a:buChar char="•"/>
            </a:pPr>
            <a:r>
              <a:rPr lang="en-US" sz="1800"/>
              <a:t>Amount of Payments</a:t>
            </a:r>
            <a:endParaRPr/>
          </a:p>
          <a:p>
            <a:pPr marL="625475" lvl="1" indent="-168275" algn="l" rtl="0">
              <a:lnSpc>
                <a:spcPct val="100000"/>
              </a:lnSpc>
              <a:spcBef>
                <a:spcPts val="600"/>
              </a:spcBef>
              <a:spcAft>
                <a:spcPts val="0"/>
              </a:spcAft>
              <a:buClr>
                <a:schemeClr val="dk1"/>
              </a:buClr>
              <a:buSzPts val="1800"/>
              <a:buChar char="•"/>
            </a:pPr>
            <a:r>
              <a:rPr lang="en-US" sz="1800"/>
              <a:t>Fewer than 10 Years of Service</a:t>
            </a:r>
            <a:endParaRPr/>
          </a:p>
          <a:p>
            <a:pPr marL="1077913" lvl="2" indent="-163512" algn="l" rtl="0">
              <a:lnSpc>
                <a:spcPct val="100000"/>
              </a:lnSpc>
              <a:spcBef>
                <a:spcPts val="600"/>
              </a:spcBef>
              <a:spcAft>
                <a:spcPts val="0"/>
              </a:spcAft>
              <a:buClr>
                <a:schemeClr val="dk1"/>
              </a:buClr>
              <a:buSzPts val="1800"/>
              <a:buChar char="•"/>
            </a:pPr>
            <a:r>
              <a:rPr lang="en-US" sz="1800"/>
              <a:t>Minimum $150 per month</a:t>
            </a:r>
            <a:endParaRPr/>
          </a:p>
          <a:p>
            <a:pPr marL="1077913" lvl="2" indent="-163512" algn="l" rtl="0">
              <a:lnSpc>
                <a:spcPct val="100000"/>
              </a:lnSpc>
              <a:spcBef>
                <a:spcPts val="600"/>
              </a:spcBef>
              <a:spcAft>
                <a:spcPts val="0"/>
              </a:spcAft>
              <a:buClr>
                <a:schemeClr val="dk1"/>
              </a:buClr>
              <a:buSzPts val="1800"/>
              <a:buChar char="•"/>
            </a:pPr>
            <a:r>
              <a:rPr lang="en-US" sz="1800"/>
              <a:t>Time Period Paid — Lesser of:</a:t>
            </a:r>
            <a:endParaRPr/>
          </a:p>
          <a:p>
            <a:pPr marL="1520825" lvl="3" indent="-149225" algn="l" rtl="0">
              <a:lnSpc>
                <a:spcPct val="100000"/>
              </a:lnSpc>
              <a:spcBef>
                <a:spcPts val="600"/>
              </a:spcBef>
              <a:spcAft>
                <a:spcPts val="0"/>
              </a:spcAft>
              <a:buClr>
                <a:schemeClr val="dk1"/>
              </a:buClr>
              <a:buSzPts val="1800"/>
              <a:buChar char="•"/>
            </a:pPr>
            <a:r>
              <a:rPr lang="en-US" sz="1800"/>
              <a:t>Number of months covered by (worked under) TRS </a:t>
            </a:r>
            <a:endParaRPr/>
          </a:p>
          <a:p>
            <a:pPr marL="1973263" lvl="4" indent="-144463" algn="l" rtl="0">
              <a:lnSpc>
                <a:spcPct val="100000"/>
              </a:lnSpc>
              <a:spcBef>
                <a:spcPts val="600"/>
              </a:spcBef>
              <a:spcAft>
                <a:spcPts val="0"/>
              </a:spcAft>
              <a:buClr>
                <a:schemeClr val="dk1"/>
              </a:buClr>
              <a:buSzPts val="1800"/>
              <a:buChar char="•"/>
            </a:pPr>
            <a:r>
              <a:rPr lang="en-US" sz="1800"/>
              <a:t>12 months for every year of service (months in partial years are also counted)</a:t>
            </a:r>
            <a:endParaRPr/>
          </a:p>
          <a:p>
            <a:pPr marL="1520825" lvl="3" indent="-149225" algn="l" rtl="0">
              <a:lnSpc>
                <a:spcPct val="100000"/>
              </a:lnSpc>
              <a:spcBef>
                <a:spcPts val="600"/>
              </a:spcBef>
              <a:spcAft>
                <a:spcPts val="0"/>
              </a:spcAft>
              <a:buClr>
                <a:schemeClr val="dk1"/>
              </a:buClr>
              <a:buSzPts val="1800"/>
              <a:buChar char="•"/>
            </a:pPr>
            <a:r>
              <a:rPr lang="en-US" sz="1800"/>
              <a:t>Duration of disability</a:t>
            </a:r>
            <a:endParaRPr/>
          </a:p>
          <a:p>
            <a:pPr marL="1520825" lvl="3" indent="-149225" algn="l" rtl="0">
              <a:lnSpc>
                <a:spcPct val="100000"/>
              </a:lnSpc>
              <a:spcBef>
                <a:spcPts val="600"/>
              </a:spcBef>
              <a:spcAft>
                <a:spcPts val="0"/>
              </a:spcAft>
              <a:buClr>
                <a:schemeClr val="dk1"/>
              </a:buClr>
              <a:buSzPts val="1800"/>
              <a:buChar char="•"/>
            </a:pPr>
            <a:r>
              <a:rPr lang="en-US" sz="1800"/>
              <a:t>Duration of life</a:t>
            </a:r>
            <a:endParaRPr/>
          </a:p>
          <a:p>
            <a:pPr marL="1077913" lvl="2" indent="-163512" algn="l" rtl="0">
              <a:lnSpc>
                <a:spcPct val="100000"/>
              </a:lnSpc>
              <a:spcBef>
                <a:spcPts val="600"/>
              </a:spcBef>
              <a:spcAft>
                <a:spcPts val="0"/>
              </a:spcAft>
              <a:buClr>
                <a:schemeClr val="dk1"/>
              </a:buClr>
              <a:buSzPts val="1800"/>
              <a:buChar char="•"/>
            </a:pPr>
            <a:r>
              <a:rPr lang="en-US" sz="1800"/>
              <a:t>If return to work after disability, years of service prior to disability may not be counted in later service retirement (must check with TRS to see)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9"/>
          <p:cNvSpPr txBox="1">
            <a:spLocks noGrp="1"/>
          </p:cNvSpPr>
          <p:nvPr>
            <p:ph type="body" idx="1"/>
          </p:nvPr>
        </p:nvSpPr>
        <p:spPr>
          <a:xfrm>
            <a:off x="700156" y="3282198"/>
            <a:ext cx="5395844" cy="12620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000"/>
              <a:buNone/>
            </a:pPr>
            <a:r>
              <a:rPr lang="en-US"/>
              <a:t>TRS Care</a:t>
            </a:r>
            <a:endParaRPr/>
          </a:p>
        </p:txBody>
      </p:sp>
    </p:spTree>
    <p:extLst>
      <p:ext uri="{BB962C8B-B14F-4D97-AF65-F5344CB8AC3E}">
        <p14:creationId xmlns:p14="http://schemas.microsoft.com/office/powerpoint/2010/main" val="77093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0"/>
          <p:cNvSpPr txBox="1">
            <a:spLocks noGrp="1"/>
          </p:cNvSpPr>
          <p:nvPr>
            <p:ph type="title"/>
          </p:nvPr>
        </p:nvSpPr>
        <p:spPr>
          <a:xfrm>
            <a:off x="558801" y="447291"/>
            <a:ext cx="7588885" cy="5847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678D5"/>
              </a:buClr>
              <a:buSzPct val="100000"/>
              <a:buFont typeface="Helvetica Neue"/>
              <a:buNone/>
            </a:pPr>
            <a:r>
              <a:rPr lang="en-US"/>
              <a:t>TRS-Care</a:t>
            </a:r>
            <a:endParaRPr/>
          </a:p>
        </p:txBody>
      </p:sp>
      <p:sp>
        <p:nvSpPr>
          <p:cNvPr id="289" name="Google Shape;289;p10"/>
          <p:cNvSpPr txBox="1">
            <a:spLocks noGrp="1"/>
          </p:cNvSpPr>
          <p:nvPr>
            <p:ph type="body" idx="1"/>
          </p:nvPr>
        </p:nvSpPr>
        <p:spPr>
          <a:xfrm>
            <a:off x="558946" y="1517302"/>
            <a:ext cx="7735968" cy="4114800"/>
          </a:xfrm>
          <a:prstGeom prst="rect">
            <a:avLst/>
          </a:prstGeom>
          <a:noFill/>
          <a:ln>
            <a:noFill/>
          </a:ln>
        </p:spPr>
        <p:txBody>
          <a:bodyPr spcFirstLastPara="1" wrap="square" lIns="91425" tIns="45700" rIns="91425" bIns="45700" anchor="t" anchorCtr="0">
            <a:normAutofit/>
          </a:bodyPr>
          <a:lstStyle/>
          <a:p>
            <a:pPr marL="182563" lvl="0" indent="-182563" algn="l" rtl="0">
              <a:lnSpc>
                <a:spcPct val="100000"/>
              </a:lnSpc>
              <a:spcBef>
                <a:spcPts val="0"/>
              </a:spcBef>
              <a:spcAft>
                <a:spcPts val="0"/>
              </a:spcAft>
              <a:buClr>
                <a:schemeClr val="dk1"/>
              </a:buClr>
              <a:buSzPts val="2400"/>
              <a:buChar char="•"/>
            </a:pPr>
            <a:r>
              <a:rPr lang="en-US" dirty="0"/>
              <a:t>Eligibility</a:t>
            </a:r>
            <a:endParaRPr dirty="0"/>
          </a:p>
          <a:p>
            <a:pPr marL="625475" lvl="1" indent="-168275" algn="l" rtl="0">
              <a:lnSpc>
                <a:spcPct val="100000"/>
              </a:lnSpc>
              <a:spcBef>
                <a:spcPts val="600"/>
              </a:spcBef>
              <a:spcAft>
                <a:spcPts val="0"/>
              </a:spcAft>
              <a:buClr>
                <a:schemeClr val="dk1"/>
              </a:buClr>
              <a:buSzPts val="2400"/>
              <a:buChar char="•"/>
            </a:pPr>
            <a:r>
              <a:rPr lang="en-US" dirty="0"/>
              <a:t>Cannot be eligible for ERS, UT, or A&amp;M System health benefit coverage</a:t>
            </a:r>
            <a:endParaRPr dirty="0"/>
          </a:p>
          <a:p>
            <a:pPr marL="625475" lvl="1" indent="-168275" algn="l" rtl="0">
              <a:lnSpc>
                <a:spcPct val="100000"/>
              </a:lnSpc>
              <a:spcBef>
                <a:spcPts val="600"/>
              </a:spcBef>
              <a:spcAft>
                <a:spcPts val="0"/>
              </a:spcAft>
              <a:buClr>
                <a:schemeClr val="dk1"/>
              </a:buClr>
              <a:buSzPts val="2400"/>
              <a:buChar char="•"/>
            </a:pPr>
            <a:r>
              <a:rPr lang="en-US" dirty="0"/>
              <a:t>Must take TRS retirement and have at least 10 years service credits; and either</a:t>
            </a:r>
            <a:endParaRPr dirty="0"/>
          </a:p>
          <a:p>
            <a:pPr marL="1520825" lvl="3" indent="-152400" algn="l" rtl="0">
              <a:lnSpc>
                <a:spcPct val="100000"/>
              </a:lnSpc>
              <a:spcBef>
                <a:spcPts val="600"/>
              </a:spcBef>
              <a:spcAft>
                <a:spcPts val="0"/>
              </a:spcAft>
              <a:buClr>
                <a:schemeClr val="dk1"/>
              </a:buClr>
              <a:buSzPts val="2400"/>
              <a:buChar char="•"/>
            </a:pPr>
            <a:r>
              <a:rPr lang="en-US" dirty="0"/>
              <a:t>Up to 5 years of military service credit</a:t>
            </a:r>
            <a:endParaRPr dirty="0"/>
          </a:p>
          <a:p>
            <a:pPr marL="1520825" lvl="3" indent="-152400" algn="l" rtl="0">
              <a:lnSpc>
                <a:spcPct val="100000"/>
              </a:lnSpc>
              <a:spcBef>
                <a:spcPts val="600"/>
              </a:spcBef>
              <a:spcAft>
                <a:spcPts val="0"/>
              </a:spcAft>
              <a:buClr>
                <a:schemeClr val="dk1"/>
              </a:buClr>
              <a:buSzPts val="2400"/>
              <a:buChar char="•"/>
            </a:pPr>
            <a:r>
              <a:rPr lang="en-US" dirty="0"/>
              <a:t>Rule of 80</a:t>
            </a:r>
            <a:endParaRPr dirty="0"/>
          </a:p>
          <a:p>
            <a:pPr marL="1520825" lvl="3" indent="-152400" algn="l" rtl="0">
              <a:lnSpc>
                <a:spcPct val="100000"/>
              </a:lnSpc>
              <a:spcBef>
                <a:spcPts val="600"/>
              </a:spcBef>
              <a:spcAft>
                <a:spcPts val="0"/>
              </a:spcAft>
              <a:buClr>
                <a:schemeClr val="dk1"/>
              </a:buClr>
              <a:buSzPts val="2400"/>
              <a:buChar char="•"/>
            </a:pPr>
            <a:r>
              <a:rPr lang="en-US" dirty="0"/>
              <a:t>30 or more years of service</a:t>
            </a:r>
            <a:endParaRPr dirty="0"/>
          </a:p>
          <a:p>
            <a:pPr marL="182563" lvl="0" indent="-30162" algn="l" rtl="0">
              <a:lnSpc>
                <a:spcPct val="100000"/>
              </a:lnSpc>
              <a:spcBef>
                <a:spcPts val="600"/>
              </a:spcBef>
              <a:spcAft>
                <a:spcPts val="0"/>
              </a:spcAft>
              <a:buClr>
                <a:srgbClr val="1373BA"/>
              </a:buClr>
              <a:buSzPts val="2400"/>
              <a:buFont typeface="Arial"/>
              <a:buNone/>
            </a:pPr>
            <a:endParaRPr dirty="0"/>
          </a:p>
        </p:txBody>
      </p:sp>
      <p:pic>
        <p:nvPicPr>
          <p:cNvPr id="290" name="Google Shape;290;p10" descr="Icon&#10;&#10;Description automatically generated"/>
          <p:cNvPicPr preferRelativeResize="0"/>
          <p:nvPr/>
        </p:nvPicPr>
        <p:blipFill rotWithShape="1">
          <a:blip r:embed="rId3">
            <a:alphaModFix/>
          </a:blip>
          <a:srcRect/>
          <a:stretch/>
        </p:blipFill>
        <p:spPr>
          <a:xfrm>
            <a:off x="8147686" y="1935313"/>
            <a:ext cx="3278777" cy="3278777"/>
          </a:xfrm>
          <a:prstGeom prst="rect">
            <a:avLst/>
          </a:prstGeom>
          <a:noFill/>
          <a:ln>
            <a:noFill/>
          </a:ln>
        </p:spPr>
      </p:pic>
    </p:spTree>
    <p:extLst>
      <p:ext uri="{BB962C8B-B14F-4D97-AF65-F5344CB8AC3E}">
        <p14:creationId xmlns:p14="http://schemas.microsoft.com/office/powerpoint/2010/main" val="1162721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1"/>
          <p:cNvSpPr txBox="1">
            <a:spLocks noGrp="1"/>
          </p:cNvSpPr>
          <p:nvPr>
            <p:ph type="title"/>
          </p:nvPr>
        </p:nvSpPr>
        <p:spPr>
          <a:xfrm>
            <a:off x="558801" y="447291"/>
            <a:ext cx="7588885" cy="5847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678D5"/>
              </a:buClr>
              <a:buSzPct val="100000"/>
              <a:buFont typeface="Helvetica Neue"/>
              <a:buNone/>
            </a:pPr>
            <a:r>
              <a:rPr lang="en-US"/>
              <a:t>Electing TRS-Care</a:t>
            </a:r>
            <a:endParaRPr/>
          </a:p>
        </p:txBody>
      </p:sp>
      <p:sp>
        <p:nvSpPr>
          <p:cNvPr id="296" name="Google Shape;296;p11"/>
          <p:cNvSpPr txBox="1">
            <a:spLocks noGrp="1"/>
          </p:cNvSpPr>
          <p:nvPr>
            <p:ph type="body" idx="1"/>
          </p:nvPr>
        </p:nvSpPr>
        <p:spPr>
          <a:xfrm>
            <a:off x="558946" y="1517302"/>
            <a:ext cx="11177324" cy="4114800"/>
          </a:xfrm>
          <a:prstGeom prst="rect">
            <a:avLst/>
          </a:prstGeom>
          <a:noFill/>
          <a:ln>
            <a:noFill/>
          </a:ln>
        </p:spPr>
        <p:txBody>
          <a:bodyPr spcFirstLastPara="1" wrap="square" lIns="91425" tIns="45700" rIns="91425" bIns="45700" anchor="t" anchorCtr="0">
            <a:normAutofit fontScale="92500" lnSpcReduction="10000"/>
          </a:bodyPr>
          <a:lstStyle/>
          <a:p>
            <a:pPr marL="182563" lvl="0" indent="-182563" algn="l" rtl="0">
              <a:lnSpc>
                <a:spcPct val="130000"/>
              </a:lnSpc>
              <a:spcBef>
                <a:spcPts val="0"/>
              </a:spcBef>
              <a:spcAft>
                <a:spcPts val="0"/>
              </a:spcAft>
              <a:buClr>
                <a:schemeClr val="dk1"/>
              </a:buClr>
              <a:buSzPct val="100000"/>
              <a:buChar char="•"/>
            </a:pPr>
            <a:r>
              <a:rPr lang="en-US">
                <a:latin typeface="Arial"/>
                <a:ea typeface="Arial"/>
                <a:cs typeface="Arial"/>
                <a:sym typeface="Arial"/>
              </a:rPr>
              <a:t>TRS Retirement Division will first approve your application to retire, then send the approval to TRS Care</a:t>
            </a:r>
            <a:endParaRPr/>
          </a:p>
          <a:p>
            <a:pPr marL="182563" lvl="0" indent="-182563" algn="l" rtl="0">
              <a:lnSpc>
                <a:spcPct val="130000"/>
              </a:lnSpc>
              <a:spcBef>
                <a:spcPts val="600"/>
              </a:spcBef>
              <a:spcAft>
                <a:spcPts val="0"/>
              </a:spcAft>
              <a:buClr>
                <a:schemeClr val="dk1"/>
              </a:buClr>
              <a:buSzPct val="100000"/>
              <a:buChar char="•"/>
            </a:pPr>
            <a:r>
              <a:rPr lang="en-US">
                <a:latin typeface="Arial"/>
                <a:ea typeface="Arial"/>
                <a:cs typeface="Arial"/>
                <a:sym typeface="Arial"/>
              </a:rPr>
              <a:t>TRS Care will then send you the forms to request TRS Care</a:t>
            </a:r>
            <a:endParaRPr/>
          </a:p>
          <a:p>
            <a:pPr marL="182563" lvl="0" indent="-182563" algn="l" rtl="0">
              <a:lnSpc>
                <a:spcPct val="130000"/>
              </a:lnSpc>
              <a:spcBef>
                <a:spcPts val="600"/>
              </a:spcBef>
              <a:spcAft>
                <a:spcPts val="0"/>
              </a:spcAft>
              <a:buClr>
                <a:schemeClr val="dk1"/>
              </a:buClr>
              <a:buSzPct val="100000"/>
              <a:buChar char="•"/>
            </a:pPr>
            <a:r>
              <a:rPr lang="en-US">
                <a:latin typeface="Arial"/>
                <a:ea typeface="Arial"/>
                <a:cs typeface="Arial"/>
                <a:sym typeface="Arial"/>
              </a:rPr>
              <a:t>A good rule:  Always elect TRS-Care for you and your spouse if you are eligible</a:t>
            </a:r>
            <a:endParaRPr/>
          </a:p>
          <a:p>
            <a:pPr marL="625475" lvl="1" indent="-168275" algn="l" rtl="0">
              <a:lnSpc>
                <a:spcPct val="130000"/>
              </a:lnSpc>
              <a:spcBef>
                <a:spcPts val="600"/>
              </a:spcBef>
              <a:spcAft>
                <a:spcPts val="0"/>
              </a:spcAft>
              <a:buClr>
                <a:schemeClr val="dk1"/>
              </a:buClr>
              <a:buSzPct val="100000"/>
              <a:buChar char="•"/>
            </a:pPr>
            <a:r>
              <a:rPr lang="en-US">
                <a:latin typeface="Arial"/>
                <a:ea typeface="Arial"/>
                <a:cs typeface="Arial"/>
                <a:sym typeface="Arial"/>
              </a:rPr>
              <a:t>You can cancel later</a:t>
            </a:r>
            <a:endParaRPr/>
          </a:p>
          <a:p>
            <a:pPr marL="625475" lvl="1" indent="-168275" algn="l" rtl="0">
              <a:lnSpc>
                <a:spcPct val="130000"/>
              </a:lnSpc>
              <a:spcBef>
                <a:spcPts val="600"/>
              </a:spcBef>
              <a:spcAft>
                <a:spcPts val="0"/>
              </a:spcAft>
              <a:buClr>
                <a:schemeClr val="dk1"/>
              </a:buClr>
              <a:buSzPct val="100000"/>
              <a:buChar char="•"/>
            </a:pPr>
            <a:r>
              <a:rPr lang="en-US">
                <a:latin typeface="Arial"/>
                <a:ea typeface="Arial"/>
                <a:cs typeface="Arial"/>
                <a:sym typeface="Arial"/>
              </a:rPr>
              <a:t>If you will be covered by other health care you can waive TRS-Care and will be allowed back in later—but only have a 30-day window to do so if your other coverage ends</a:t>
            </a:r>
            <a:endParaRPr/>
          </a:p>
          <a:p>
            <a:pPr marL="182563" lvl="0" indent="-182563" algn="l" rtl="0">
              <a:lnSpc>
                <a:spcPct val="130000"/>
              </a:lnSpc>
              <a:spcBef>
                <a:spcPts val="600"/>
              </a:spcBef>
              <a:spcAft>
                <a:spcPts val="0"/>
              </a:spcAft>
              <a:buClr>
                <a:schemeClr val="dk1"/>
              </a:buClr>
              <a:buSzPct val="100000"/>
              <a:buChar char="•"/>
            </a:pPr>
            <a:r>
              <a:rPr lang="en-US">
                <a:latin typeface="Arial"/>
                <a:ea typeface="Arial"/>
                <a:cs typeface="Arial"/>
                <a:sym typeface="Arial"/>
              </a:rPr>
              <a:t>Submit form to TRS within 90 days of your retirement date</a:t>
            </a:r>
            <a:endParaRPr/>
          </a:p>
          <a:p>
            <a:pPr marL="182563" lvl="0" indent="-41592" algn="l" rtl="0">
              <a:lnSpc>
                <a:spcPct val="100000"/>
              </a:lnSpc>
              <a:spcBef>
                <a:spcPts val="600"/>
              </a:spcBef>
              <a:spcAft>
                <a:spcPts val="0"/>
              </a:spcAft>
              <a:buClr>
                <a:srgbClr val="1373BA"/>
              </a:buClr>
              <a:buSzPct val="100000"/>
              <a:buFont typeface="Arial"/>
              <a:buNone/>
            </a:pPr>
            <a:endParaRPr/>
          </a:p>
        </p:txBody>
      </p:sp>
    </p:spTree>
    <p:extLst>
      <p:ext uri="{BB962C8B-B14F-4D97-AF65-F5344CB8AC3E}">
        <p14:creationId xmlns:p14="http://schemas.microsoft.com/office/powerpoint/2010/main" val="2336129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
          <p:cNvSpPr/>
          <p:nvPr/>
        </p:nvSpPr>
        <p:spPr>
          <a:xfrm>
            <a:off x="9974681" y="1284606"/>
            <a:ext cx="1620596" cy="4887594"/>
          </a:xfrm>
          <a:prstGeom prst="roundRect">
            <a:avLst>
              <a:gd name="adj" fmla="val 3958"/>
            </a:avLst>
          </a:prstGeom>
          <a:solidFill>
            <a:srgbClr val="26374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9" name="Google Shape;189;p2"/>
          <p:cNvSpPr txBox="1">
            <a:spLocks noGrp="1"/>
          </p:cNvSpPr>
          <p:nvPr>
            <p:ph type="title"/>
          </p:nvPr>
        </p:nvSpPr>
        <p:spPr>
          <a:xfrm>
            <a:off x="558655" y="447290"/>
            <a:ext cx="8271309" cy="5847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678D5"/>
              </a:buClr>
              <a:buSzPct val="100000"/>
              <a:buFont typeface="Helvetica Neue"/>
              <a:buNone/>
            </a:pPr>
            <a:r>
              <a:rPr lang="en-US"/>
              <a:t>Retirement &amp; Private Wealth Services</a:t>
            </a:r>
            <a:endParaRPr/>
          </a:p>
        </p:txBody>
      </p:sp>
      <p:sp>
        <p:nvSpPr>
          <p:cNvPr id="190" name="Google Shape;190;p2"/>
          <p:cNvSpPr txBox="1"/>
          <p:nvPr/>
        </p:nvSpPr>
        <p:spPr>
          <a:xfrm>
            <a:off x="734364" y="1622932"/>
            <a:ext cx="4821384" cy="520655"/>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None/>
            </a:pPr>
            <a:r>
              <a:rPr lang="en-US" sz="1100">
                <a:solidFill>
                  <a:srgbClr val="333232"/>
                </a:solidFill>
                <a:latin typeface="Arial"/>
                <a:ea typeface="Arial"/>
                <a:cs typeface="Arial"/>
                <a:sym typeface="Arial"/>
              </a:rPr>
              <a:t>When you work with us, you’re at the center of a vast network of retirement, wealth management, and financial wellness specialists ready to bring clarity to a changing world with tailored solutions and unrelenting advocacy.</a:t>
            </a:r>
            <a:endParaRPr sz="1100">
              <a:solidFill>
                <a:schemeClr val="dk1"/>
              </a:solidFill>
              <a:latin typeface="Arial"/>
              <a:ea typeface="Arial"/>
              <a:cs typeface="Arial"/>
              <a:sym typeface="Arial"/>
            </a:endParaRPr>
          </a:p>
        </p:txBody>
      </p:sp>
      <p:sp>
        <p:nvSpPr>
          <p:cNvPr id="191" name="Google Shape;191;p2"/>
          <p:cNvSpPr txBox="1"/>
          <p:nvPr/>
        </p:nvSpPr>
        <p:spPr>
          <a:xfrm>
            <a:off x="1235808" y="6274774"/>
            <a:ext cx="10194300" cy="640200"/>
          </a:xfrm>
          <a:prstGeom prst="rect">
            <a:avLst/>
          </a:prstGeom>
          <a:solidFill>
            <a:schemeClr val="lt1"/>
          </a:solidFill>
          <a:ln>
            <a:noFill/>
          </a:ln>
        </p:spPr>
        <p:txBody>
          <a:bodyPr spcFirstLastPara="1" wrap="square" lIns="0" tIns="17775"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600">
                <a:solidFill>
                  <a:srgbClr val="10233D"/>
                </a:solidFill>
              </a:rPr>
              <a:t>*HUB International Limited (“HUB”) owned RIAs provide investment advisory and management services to its respective clients, under the general trade name of HUB Retirement and Private Wealth. All current HUB RIAs maintain a combined total of $172,292,249,664 in aggregated regulatory assets under management (“Aggregated AUM”), based on the reported AUM for each respective individual HUB RIA effective as of December 31, 2023. The AUM for each individual HUB RIA may be found in the respective Form ADV for each respective HUB RIA. This Aggregated AUM for all HUB RIAs are broken out as follows: $109,326,671,524 in nondiscretionary institutional AUM; which AUM primarily represents qualified retirement plan assets (both ERISA and non-ERISA plans), non-qualified plan assets, and other types of institutional assets. $33,455,679,298 in discretionary institutional AUM; which AUM primarily represents qualified retirement plan assets (both ERISA and non-ERISA plans), non-qualified plan assets, and other types of institutional assets. $29,509,868,842 in Private Wealth Client AUM; which is a combination of both discretionary and non-discretionary AUM.</a:t>
            </a:r>
            <a:endParaRPr sz="600">
              <a:solidFill>
                <a:srgbClr val="10233D"/>
              </a:solidFill>
            </a:endParaRPr>
          </a:p>
          <a:p>
            <a:pPr marL="0" lvl="0" indent="0" algn="l" rtl="0">
              <a:lnSpc>
                <a:spcPct val="115000"/>
              </a:lnSpc>
              <a:spcBef>
                <a:spcPts val="0"/>
              </a:spcBef>
              <a:spcAft>
                <a:spcPts val="0"/>
              </a:spcAft>
              <a:buClr>
                <a:schemeClr val="dk1"/>
              </a:buClr>
              <a:buSzPts val="1100"/>
              <a:buFont typeface="Arial"/>
              <a:buNone/>
            </a:pPr>
            <a:endParaRPr sz="550">
              <a:solidFill>
                <a:srgbClr val="0F233D"/>
              </a:solidFill>
            </a:endParaRPr>
          </a:p>
          <a:p>
            <a:pPr marL="12700" marR="5080" lvl="0" indent="-635" algn="l" rtl="0">
              <a:lnSpc>
                <a:spcPct val="107692"/>
              </a:lnSpc>
              <a:spcBef>
                <a:spcPts val="0"/>
              </a:spcBef>
              <a:spcAft>
                <a:spcPts val="0"/>
              </a:spcAft>
              <a:buNone/>
            </a:pPr>
            <a:endParaRPr sz="650">
              <a:solidFill>
                <a:srgbClr val="7F7F7F"/>
              </a:solidFill>
            </a:endParaRPr>
          </a:p>
        </p:txBody>
      </p:sp>
      <p:grpSp>
        <p:nvGrpSpPr>
          <p:cNvPr id="192" name="Google Shape;192;p2"/>
          <p:cNvGrpSpPr/>
          <p:nvPr/>
        </p:nvGrpSpPr>
        <p:grpSpPr>
          <a:xfrm>
            <a:off x="725922" y="2852605"/>
            <a:ext cx="4401937" cy="2888758"/>
            <a:chOff x="6073190" y="1315918"/>
            <a:chExt cx="3314663" cy="2181034"/>
          </a:xfrm>
        </p:grpSpPr>
        <p:pic>
          <p:nvPicPr>
            <p:cNvPr id="193" name="Google Shape;193;p2"/>
            <p:cNvPicPr preferRelativeResize="0"/>
            <p:nvPr/>
          </p:nvPicPr>
          <p:blipFill rotWithShape="1">
            <a:blip r:embed="rId3">
              <a:alphaModFix/>
            </a:blip>
            <a:srcRect/>
            <a:stretch/>
          </p:blipFill>
          <p:spPr>
            <a:xfrm>
              <a:off x="6073190" y="1315918"/>
              <a:ext cx="3314663" cy="2181034"/>
            </a:xfrm>
            <a:prstGeom prst="rect">
              <a:avLst/>
            </a:prstGeom>
            <a:noFill/>
            <a:ln>
              <a:noFill/>
            </a:ln>
          </p:spPr>
        </p:pic>
        <p:sp>
          <p:nvSpPr>
            <p:cNvPr id="194" name="Google Shape;194;p2"/>
            <p:cNvSpPr/>
            <p:nvPr/>
          </p:nvSpPr>
          <p:spPr>
            <a:xfrm>
              <a:off x="7560873" y="3023080"/>
              <a:ext cx="98015" cy="150475"/>
            </a:xfrm>
            <a:custGeom>
              <a:avLst/>
              <a:gdLst/>
              <a:ahLst/>
              <a:cxnLst/>
              <a:rect l="l" t="t" r="r" b="b"/>
              <a:pathLst>
                <a:path w="50800" h="77470" extrusionOk="0">
                  <a:moveTo>
                    <a:pt x="25146" y="0"/>
                  </a:moveTo>
                  <a:lnTo>
                    <a:pt x="15355" y="1977"/>
                  </a:lnTo>
                  <a:lnTo>
                    <a:pt x="7362" y="7367"/>
                  </a:lnTo>
                  <a:lnTo>
                    <a:pt x="1975" y="15360"/>
                  </a:lnTo>
                  <a:lnTo>
                    <a:pt x="0" y="25146"/>
                  </a:lnTo>
                  <a:lnTo>
                    <a:pt x="3211" y="39101"/>
                  </a:lnTo>
                  <a:lnTo>
                    <a:pt x="10658" y="54770"/>
                  </a:lnTo>
                  <a:lnTo>
                    <a:pt x="19063" y="68603"/>
                  </a:lnTo>
                  <a:lnTo>
                    <a:pt x="25146" y="77050"/>
                  </a:lnTo>
                  <a:lnTo>
                    <a:pt x="31228" y="68603"/>
                  </a:lnTo>
                  <a:lnTo>
                    <a:pt x="39633" y="54770"/>
                  </a:lnTo>
                  <a:lnTo>
                    <a:pt x="47080" y="39101"/>
                  </a:lnTo>
                  <a:lnTo>
                    <a:pt x="47220" y="38493"/>
                  </a:lnTo>
                  <a:lnTo>
                    <a:pt x="18199" y="38493"/>
                  </a:lnTo>
                  <a:lnTo>
                    <a:pt x="12573" y="32867"/>
                  </a:lnTo>
                  <a:lnTo>
                    <a:pt x="12573" y="18973"/>
                  </a:lnTo>
                  <a:lnTo>
                    <a:pt x="18199" y="13347"/>
                  </a:lnTo>
                  <a:lnTo>
                    <a:pt x="46959" y="13347"/>
                  </a:lnTo>
                  <a:lnTo>
                    <a:pt x="42929" y="7367"/>
                  </a:lnTo>
                  <a:lnTo>
                    <a:pt x="34936" y="1977"/>
                  </a:lnTo>
                  <a:lnTo>
                    <a:pt x="25146" y="0"/>
                  </a:lnTo>
                  <a:close/>
                </a:path>
                <a:path w="50800" h="77470" extrusionOk="0">
                  <a:moveTo>
                    <a:pt x="46959" y="13347"/>
                  </a:moveTo>
                  <a:lnTo>
                    <a:pt x="32092" y="13347"/>
                  </a:lnTo>
                  <a:lnTo>
                    <a:pt x="37719" y="18973"/>
                  </a:lnTo>
                  <a:lnTo>
                    <a:pt x="37719" y="32867"/>
                  </a:lnTo>
                  <a:lnTo>
                    <a:pt x="32092" y="38493"/>
                  </a:lnTo>
                  <a:lnTo>
                    <a:pt x="47220" y="38493"/>
                  </a:lnTo>
                  <a:lnTo>
                    <a:pt x="50292" y="25146"/>
                  </a:lnTo>
                  <a:lnTo>
                    <a:pt x="48316" y="15360"/>
                  </a:lnTo>
                  <a:lnTo>
                    <a:pt x="46959" y="13347"/>
                  </a:lnTo>
                  <a:close/>
                </a:path>
              </a:pathLst>
            </a:custGeom>
            <a:solidFill>
              <a:srgbClr val="1478D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5" name="Google Shape;195;p2"/>
            <p:cNvSpPr txBox="1"/>
            <p:nvPr/>
          </p:nvSpPr>
          <p:spPr>
            <a:xfrm>
              <a:off x="7019484" y="3098317"/>
              <a:ext cx="518365" cy="132792"/>
            </a:xfrm>
            <a:prstGeom prst="rect">
              <a:avLst/>
            </a:prstGeom>
            <a:noFill/>
            <a:ln>
              <a:noFill/>
            </a:ln>
          </p:spPr>
          <p:txBody>
            <a:bodyPr spcFirstLastPara="1" wrap="square" lIns="0" tIns="17125" rIns="0" bIns="0" anchor="t" anchorCtr="0">
              <a:spAutoFit/>
            </a:bodyPr>
            <a:lstStyle/>
            <a:p>
              <a:pPr marL="12700" marR="0" lvl="0" indent="0" algn="r" rtl="0">
                <a:lnSpc>
                  <a:spcPct val="58428"/>
                </a:lnSpc>
                <a:spcBef>
                  <a:spcPts val="0"/>
                </a:spcBef>
                <a:spcAft>
                  <a:spcPts val="0"/>
                </a:spcAft>
                <a:buNone/>
              </a:pPr>
              <a:r>
                <a:rPr lang="en-US" sz="700" b="1">
                  <a:solidFill>
                    <a:srgbClr val="333232"/>
                  </a:solidFill>
                  <a:latin typeface="Arial"/>
                  <a:ea typeface="Arial"/>
                  <a:cs typeface="Arial"/>
                  <a:sym typeface="Arial"/>
                </a:rPr>
                <a:t>Austin</a:t>
              </a:r>
              <a:endParaRPr sz="700" b="1">
                <a:solidFill>
                  <a:schemeClr val="dk1"/>
                </a:solidFill>
                <a:latin typeface="Arial"/>
                <a:ea typeface="Arial"/>
                <a:cs typeface="Arial"/>
                <a:sym typeface="Arial"/>
              </a:endParaRPr>
            </a:p>
            <a:p>
              <a:pPr marL="12700" marR="0" lvl="0" indent="0" algn="r" rtl="0">
                <a:lnSpc>
                  <a:spcPct val="58333"/>
                </a:lnSpc>
                <a:spcBef>
                  <a:spcPts val="400"/>
                </a:spcBef>
                <a:spcAft>
                  <a:spcPts val="0"/>
                </a:spcAft>
                <a:buNone/>
              </a:pPr>
              <a:r>
                <a:rPr lang="en-US" sz="600" b="1">
                  <a:solidFill>
                    <a:srgbClr val="333232"/>
                  </a:solidFill>
                  <a:latin typeface="Arial"/>
                  <a:ea typeface="Arial"/>
                  <a:cs typeface="Arial"/>
                  <a:sym typeface="Arial"/>
                </a:rPr>
                <a:t>Main TCG Office</a:t>
              </a:r>
              <a:endParaRPr sz="600">
                <a:solidFill>
                  <a:schemeClr val="dk1"/>
                </a:solidFill>
                <a:latin typeface="Arial"/>
                <a:ea typeface="Arial"/>
                <a:cs typeface="Arial"/>
                <a:sym typeface="Arial"/>
              </a:endParaRPr>
            </a:p>
          </p:txBody>
        </p:sp>
      </p:grpSp>
      <p:sp>
        <p:nvSpPr>
          <p:cNvPr id="196" name="Google Shape;196;p2"/>
          <p:cNvSpPr/>
          <p:nvPr/>
        </p:nvSpPr>
        <p:spPr>
          <a:xfrm>
            <a:off x="1783653" y="2682317"/>
            <a:ext cx="2375971"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rgbClr val="333232"/>
                </a:solidFill>
                <a:latin typeface="Arial"/>
                <a:ea typeface="Arial"/>
                <a:cs typeface="Arial"/>
                <a:sym typeface="Arial"/>
              </a:rPr>
              <a:t>National Reach | Local Leadership</a:t>
            </a:r>
            <a:endParaRPr sz="1050" b="1">
              <a:solidFill>
                <a:schemeClr val="dk1"/>
              </a:solidFill>
              <a:latin typeface="Arial"/>
              <a:ea typeface="Arial"/>
              <a:cs typeface="Arial"/>
              <a:sym typeface="Arial"/>
            </a:endParaRPr>
          </a:p>
        </p:txBody>
      </p:sp>
      <p:sp>
        <p:nvSpPr>
          <p:cNvPr id="197" name="Google Shape;197;p2"/>
          <p:cNvSpPr txBox="1"/>
          <p:nvPr/>
        </p:nvSpPr>
        <p:spPr>
          <a:xfrm>
            <a:off x="7895707" y="5182528"/>
            <a:ext cx="1780500" cy="642000"/>
          </a:xfrm>
          <a:prstGeom prst="rect">
            <a:avLst/>
          </a:prstGeom>
          <a:noFill/>
          <a:ln>
            <a:noFill/>
          </a:ln>
        </p:spPr>
        <p:txBody>
          <a:bodyPr spcFirstLastPara="1" wrap="square" lIns="0" tIns="30475" rIns="0" bIns="0" anchor="t" anchorCtr="0">
            <a:spAutoFit/>
          </a:bodyPr>
          <a:lstStyle/>
          <a:p>
            <a:pPr marL="12700" marR="0" lvl="0" indent="0" algn="l" rtl="0">
              <a:lnSpc>
                <a:spcPct val="100000"/>
              </a:lnSpc>
              <a:spcBef>
                <a:spcPts val="0"/>
              </a:spcBef>
              <a:spcAft>
                <a:spcPts val="0"/>
              </a:spcAft>
              <a:buNone/>
            </a:pPr>
            <a:r>
              <a:rPr lang="en-US" sz="900">
                <a:solidFill>
                  <a:srgbClr val="253746"/>
                </a:solidFill>
                <a:latin typeface="Arial"/>
                <a:ea typeface="Arial"/>
                <a:cs typeface="Arial"/>
                <a:sym typeface="Arial"/>
              </a:rPr>
              <a:t>Retirement Plans</a:t>
            </a:r>
            <a:endParaRPr sz="900">
              <a:solidFill>
                <a:schemeClr val="dk1"/>
              </a:solidFill>
              <a:latin typeface="Arial"/>
              <a:ea typeface="Arial"/>
              <a:cs typeface="Arial"/>
              <a:sym typeface="Arial"/>
            </a:endParaRPr>
          </a:p>
          <a:p>
            <a:pPr marL="12700" marR="0" lvl="0" indent="0" algn="l" rtl="0">
              <a:lnSpc>
                <a:spcPct val="100000"/>
              </a:lnSpc>
              <a:spcBef>
                <a:spcPts val="275"/>
              </a:spcBef>
              <a:spcAft>
                <a:spcPts val="0"/>
              </a:spcAft>
              <a:buNone/>
            </a:pPr>
            <a:r>
              <a:rPr lang="en-US" sz="2000" b="1">
                <a:solidFill>
                  <a:srgbClr val="0678D5"/>
                </a:solidFill>
              </a:rPr>
              <a:t>10</a:t>
            </a:r>
            <a:r>
              <a:rPr lang="en-US" sz="2000" b="1">
                <a:solidFill>
                  <a:srgbClr val="0678D5"/>
                </a:solidFill>
                <a:latin typeface="Arial"/>
                <a:ea typeface="Arial"/>
                <a:cs typeface="Arial"/>
                <a:sym typeface="Arial"/>
              </a:rPr>
              <a:t>,</a:t>
            </a:r>
            <a:r>
              <a:rPr lang="en-US" sz="2000" b="1">
                <a:solidFill>
                  <a:srgbClr val="0678D5"/>
                </a:solidFill>
              </a:rPr>
              <a:t>00</a:t>
            </a:r>
            <a:r>
              <a:rPr lang="en-US" sz="2000" b="1">
                <a:solidFill>
                  <a:srgbClr val="0678D5"/>
                </a:solidFill>
                <a:latin typeface="Arial"/>
                <a:ea typeface="Arial"/>
                <a:cs typeface="Arial"/>
                <a:sym typeface="Arial"/>
              </a:rPr>
              <a:t>0</a:t>
            </a:r>
            <a:endParaRPr sz="2000" b="1">
              <a:solidFill>
                <a:srgbClr val="0678D5"/>
              </a:solidFill>
              <a:latin typeface="Arial"/>
              <a:ea typeface="Arial"/>
              <a:cs typeface="Arial"/>
              <a:sym typeface="Arial"/>
            </a:endParaRPr>
          </a:p>
          <a:p>
            <a:pPr marL="12700" marR="0" lvl="0" indent="0" algn="l" rtl="0">
              <a:lnSpc>
                <a:spcPct val="100000"/>
              </a:lnSpc>
              <a:spcBef>
                <a:spcPts val="170"/>
              </a:spcBef>
              <a:spcAft>
                <a:spcPts val="0"/>
              </a:spcAft>
              <a:buNone/>
            </a:pPr>
            <a:r>
              <a:rPr lang="en-US" sz="700">
                <a:solidFill>
                  <a:srgbClr val="253746"/>
                </a:solidFill>
                <a:latin typeface="Arial"/>
                <a:ea typeface="Arial"/>
                <a:cs typeface="Arial"/>
                <a:sym typeface="Arial"/>
              </a:rPr>
              <a:t>Retirement plans under advisement</a:t>
            </a:r>
            <a:endParaRPr sz="700">
              <a:solidFill>
                <a:schemeClr val="dk1"/>
              </a:solidFill>
              <a:latin typeface="Arial"/>
              <a:ea typeface="Arial"/>
              <a:cs typeface="Arial"/>
              <a:sym typeface="Arial"/>
            </a:endParaRPr>
          </a:p>
        </p:txBody>
      </p:sp>
      <p:sp>
        <p:nvSpPr>
          <p:cNvPr id="198" name="Google Shape;198;p2"/>
          <p:cNvSpPr txBox="1"/>
          <p:nvPr/>
        </p:nvSpPr>
        <p:spPr>
          <a:xfrm>
            <a:off x="5830430" y="5182568"/>
            <a:ext cx="1883100" cy="642000"/>
          </a:xfrm>
          <a:prstGeom prst="rect">
            <a:avLst/>
          </a:prstGeom>
          <a:noFill/>
          <a:ln>
            <a:noFill/>
          </a:ln>
        </p:spPr>
        <p:txBody>
          <a:bodyPr spcFirstLastPara="1" wrap="square" lIns="0" tIns="30475" rIns="0" bIns="0" anchor="t" anchorCtr="0">
            <a:spAutoFit/>
          </a:bodyPr>
          <a:lstStyle/>
          <a:p>
            <a:pPr marL="12700" marR="0" lvl="0" indent="0" algn="l" rtl="0">
              <a:lnSpc>
                <a:spcPct val="100000"/>
              </a:lnSpc>
              <a:spcBef>
                <a:spcPts val="0"/>
              </a:spcBef>
              <a:spcAft>
                <a:spcPts val="0"/>
              </a:spcAft>
              <a:buNone/>
            </a:pPr>
            <a:r>
              <a:rPr lang="en-US" sz="900">
                <a:solidFill>
                  <a:srgbClr val="253746"/>
                </a:solidFill>
                <a:latin typeface="Arial"/>
                <a:ea typeface="Arial"/>
                <a:cs typeface="Arial"/>
                <a:sym typeface="Arial"/>
              </a:rPr>
              <a:t>Advisory</a:t>
            </a:r>
            <a:endParaRPr sz="900">
              <a:solidFill>
                <a:schemeClr val="dk1"/>
              </a:solidFill>
              <a:latin typeface="Arial"/>
              <a:ea typeface="Arial"/>
              <a:cs typeface="Arial"/>
              <a:sym typeface="Arial"/>
            </a:endParaRPr>
          </a:p>
          <a:p>
            <a:pPr marL="12700" marR="0" lvl="0" indent="0" algn="l" rtl="0">
              <a:lnSpc>
                <a:spcPct val="100000"/>
              </a:lnSpc>
              <a:spcBef>
                <a:spcPts val="275"/>
              </a:spcBef>
              <a:spcAft>
                <a:spcPts val="0"/>
              </a:spcAft>
              <a:buNone/>
            </a:pPr>
            <a:r>
              <a:rPr lang="en-US" sz="2000" b="1">
                <a:solidFill>
                  <a:srgbClr val="0678D5"/>
                </a:solidFill>
                <a:latin typeface="Arial"/>
                <a:ea typeface="Arial"/>
                <a:cs typeface="Arial"/>
                <a:sym typeface="Arial"/>
              </a:rPr>
              <a:t>$1</a:t>
            </a:r>
            <a:r>
              <a:rPr lang="en-US" sz="2000" b="1">
                <a:solidFill>
                  <a:srgbClr val="0678D5"/>
                </a:solidFill>
              </a:rPr>
              <a:t>72</a:t>
            </a:r>
            <a:r>
              <a:rPr lang="en-US" sz="2000" b="1">
                <a:solidFill>
                  <a:srgbClr val="0678D5"/>
                </a:solidFill>
                <a:latin typeface="Arial"/>
                <a:ea typeface="Arial"/>
                <a:cs typeface="Arial"/>
                <a:sym typeface="Arial"/>
              </a:rPr>
              <a:t>B+</a:t>
            </a:r>
            <a:endParaRPr sz="2000" b="1">
              <a:solidFill>
                <a:srgbClr val="0678D5"/>
              </a:solidFill>
              <a:latin typeface="Arial"/>
              <a:ea typeface="Arial"/>
              <a:cs typeface="Arial"/>
              <a:sym typeface="Arial"/>
            </a:endParaRPr>
          </a:p>
          <a:p>
            <a:pPr marL="12700" marR="0" lvl="0" indent="0" algn="l" rtl="0">
              <a:lnSpc>
                <a:spcPct val="100000"/>
              </a:lnSpc>
              <a:spcBef>
                <a:spcPts val="170"/>
              </a:spcBef>
              <a:spcAft>
                <a:spcPts val="0"/>
              </a:spcAft>
              <a:buNone/>
            </a:pPr>
            <a:r>
              <a:rPr lang="en-US" sz="700">
                <a:solidFill>
                  <a:srgbClr val="253746"/>
                </a:solidFill>
                <a:latin typeface="Arial"/>
                <a:ea typeface="Arial"/>
                <a:cs typeface="Arial"/>
                <a:sym typeface="Arial"/>
              </a:rPr>
              <a:t>Retirement plan assets under advisement</a:t>
            </a:r>
            <a:endParaRPr sz="700">
              <a:solidFill>
                <a:schemeClr val="dk1"/>
              </a:solidFill>
              <a:latin typeface="Arial"/>
              <a:ea typeface="Arial"/>
              <a:cs typeface="Arial"/>
              <a:sym typeface="Arial"/>
            </a:endParaRPr>
          </a:p>
        </p:txBody>
      </p:sp>
      <p:sp>
        <p:nvSpPr>
          <p:cNvPr id="199" name="Google Shape;199;p2"/>
          <p:cNvSpPr/>
          <p:nvPr/>
        </p:nvSpPr>
        <p:spPr>
          <a:xfrm>
            <a:off x="648751" y="1261375"/>
            <a:ext cx="4192800" cy="338400"/>
          </a:xfrm>
          <a:prstGeom prst="rect">
            <a:avLst/>
          </a:prstGeom>
          <a:noFill/>
          <a:ln>
            <a:noFill/>
          </a:ln>
        </p:spPr>
        <p:txBody>
          <a:bodyPr spcFirstLastPara="1" wrap="square" lIns="91425" tIns="45700" rIns="91425" bIns="45700" anchor="t" anchorCtr="0">
            <a:spAutoFit/>
          </a:bodyPr>
          <a:lstStyle/>
          <a:p>
            <a:pPr marL="12700" marR="0" lvl="0" indent="0" algn="l" rtl="0">
              <a:lnSpc>
                <a:spcPct val="100000"/>
              </a:lnSpc>
              <a:spcBef>
                <a:spcPts val="0"/>
              </a:spcBef>
              <a:spcAft>
                <a:spcPts val="0"/>
              </a:spcAft>
              <a:buNone/>
            </a:pPr>
            <a:r>
              <a:rPr lang="en-US" sz="1600" b="1">
                <a:solidFill>
                  <a:srgbClr val="253746"/>
                </a:solidFill>
                <a:latin typeface="Arial"/>
                <a:ea typeface="Arial"/>
                <a:cs typeface="Arial"/>
                <a:sym typeface="Arial"/>
              </a:rPr>
              <a:t>We help you get ready for tomorrow</a:t>
            </a:r>
            <a:endParaRPr sz="1600" b="1">
              <a:solidFill>
                <a:schemeClr val="dk1"/>
              </a:solidFill>
              <a:latin typeface="Arial"/>
              <a:ea typeface="Arial"/>
              <a:cs typeface="Arial"/>
              <a:sym typeface="Arial"/>
            </a:endParaRPr>
          </a:p>
        </p:txBody>
      </p:sp>
      <p:grpSp>
        <p:nvGrpSpPr>
          <p:cNvPr id="200" name="Google Shape;200;p2"/>
          <p:cNvGrpSpPr/>
          <p:nvPr/>
        </p:nvGrpSpPr>
        <p:grpSpPr>
          <a:xfrm>
            <a:off x="5892165" y="1765800"/>
            <a:ext cx="3323919" cy="3113985"/>
            <a:chOff x="2399601" y="2962124"/>
            <a:chExt cx="3046344" cy="2853941"/>
          </a:xfrm>
        </p:grpSpPr>
        <p:grpSp>
          <p:nvGrpSpPr>
            <p:cNvPr id="201" name="Google Shape;201;p2"/>
            <p:cNvGrpSpPr/>
            <p:nvPr/>
          </p:nvGrpSpPr>
          <p:grpSpPr>
            <a:xfrm>
              <a:off x="2399601" y="2962124"/>
              <a:ext cx="3046344" cy="2853941"/>
              <a:chOff x="3123479" y="2136678"/>
              <a:chExt cx="3046344" cy="2853941"/>
            </a:xfrm>
          </p:grpSpPr>
          <p:sp>
            <p:nvSpPr>
              <p:cNvPr id="202" name="Google Shape;202;p2"/>
              <p:cNvSpPr/>
              <p:nvPr/>
            </p:nvSpPr>
            <p:spPr>
              <a:xfrm>
                <a:off x="3123479" y="3264584"/>
                <a:ext cx="1726035" cy="1726035"/>
              </a:xfrm>
              <a:prstGeom prst="ellipse">
                <a:avLst/>
              </a:prstGeom>
              <a:solidFill>
                <a:srgbClr val="263746"/>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3" name="Google Shape;203;p2"/>
              <p:cNvSpPr/>
              <p:nvPr/>
            </p:nvSpPr>
            <p:spPr>
              <a:xfrm>
                <a:off x="4443788" y="2697668"/>
                <a:ext cx="1726035" cy="1726035"/>
              </a:xfrm>
              <a:prstGeom prst="ellipse">
                <a:avLst/>
              </a:prstGeom>
              <a:solidFill>
                <a:srgbClr val="00B0F0"/>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4" name="Google Shape;204;p2"/>
              <p:cNvSpPr/>
              <p:nvPr/>
            </p:nvSpPr>
            <p:spPr>
              <a:xfrm>
                <a:off x="3134240" y="2136678"/>
                <a:ext cx="1726035" cy="1726035"/>
              </a:xfrm>
              <a:prstGeom prst="ellipse">
                <a:avLst/>
              </a:prstGeom>
              <a:solidFill>
                <a:srgbClr val="0678D5"/>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05" name="Google Shape;205;p2"/>
            <p:cNvSpPr/>
            <p:nvPr/>
          </p:nvSpPr>
          <p:spPr>
            <a:xfrm>
              <a:off x="2510122" y="3480338"/>
              <a:ext cx="1560902" cy="7232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Organizations</a:t>
              </a:r>
              <a:endParaRPr sz="1200">
                <a:solidFill>
                  <a:schemeClr val="lt1"/>
                </a:solidFill>
                <a:latin typeface="Arial"/>
                <a:ea typeface="Arial"/>
                <a:cs typeface="Arial"/>
                <a:sym typeface="Arial"/>
              </a:endParaRPr>
            </a:p>
            <a:p>
              <a:pPr marL="0" marR="0" lvl="0" indent="0" algn="ctr" rtl="0">
                <a:spcBef>
                  <a:spcPts val="600"/>
                </a:spcBef>
                <a:spcAft>
                  <a:spcPts val="0"/>
                </a:spcAft>
                <a:buNone/>
              </a:pPr>
              <a:r>
                <a:rPr lang="en-US" sz="800">
                  <a:solidFill>
                    <a:schemeClr val="lt1"/>
                  </a:solidFill>
                  <a:latin typeface="Arial"/>
                  <a:ea typeface="Arial"/>
                  <a:cs typeface="Arial"/>
                  <a:sym typeface="Arial"/>
                </a:rPr>
                <a:t>For-Profit companies, Not-for-profit organizations and governmental entities</a:t>
              </a:r>
              <a:endParaRPr sz="800">
                <a:solidFill>
                  <a:schemeClr val="lt1"/>
                </a:solidFill>
                <a:latin typeface="Arial"/>
                <a:ea typeface="Arial"/>
                <a:cs typeface="Arial"/>
                <a:sym typeface="Arial"/>
              </a:endParaRPr>
            </a:p>
          </p:txBody>
        </p:sp>
        <p:sp>
          <p:nvSpPr>
            <p:cNvPr id="206" name="Google Shape;206;p2"/>
            <p:cNvSpPr/>
            <p:nvPr/>
          </p:nvSpPr>
          <p:spPr>
            <a:xfrm>
              <a:off x="4053157" y="4008461"/>
              <a:ext cx="1213896" cy="9079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lt1"/>
                  </a:solidFill>
                  <a:latin typeface="Arial"/>
                  <a:ea typeface="Arial"/>
                  <a:cs typeface="Arial"/>
                  <a:sym typeface="Arial"/>
                </a:rPr>
                <a:t>Individuals and Families</a:t>
              </a:r>
              <a:endParaRPr/>
            </a:p>
            <a:p>
              <a:pPr marL="0" marR="0" lvl="0" indent="0" algn="ctr" rtl="0">
                <a:spcBef>
                  <a:spcPts val="600"/>
                </a:spcBef>
                <a:spcAft>
                  <a:spcPts val="0"/>
                </a:spcAft>
                <a:buNone/>
              </a:pPr>
              <a:r>
                <a:rPr lang="en-US" sz="800">
                  <a:solidFill>
                    <a:schemeClr val="lt1"/>
                  </a:solidFill>
                  <a:latin typeface="Arial"/>
                  <a:ea typeface="Arial"/>
                  <a:cs typeface="Arial"/>
                  <a:sym typeface="Arial"/>
                </a:rPr>
                <a:t>Mass affluent and high net worth individuals and families</a:t>
              </a:r>
              <a:endParaRPr sz="800">
                <a:solidFill>
                  <a:schemeClr val="lt1"/>
                </a:solidFill>
                <a:latin typeface="Arial"/>
                <a:ea typeface="Arial"/>
                <a:cs typeface="Arial"/>
                <a:sym typeface="Arial"/>
              </a:endParaRPr>
            </a:p>
          </p:txBody>
        </p:sp>
        <p:sp>
          <p:nvSpPr>
            <p:cNvPr id="207" name="Google Shape;207;p2"/>
            <p:cNvSpPr/>
            <p:nvPr/>
          </p:nvSpPr>
          <p:spPr>
            <a:xfrm>
              <a:off x="2667117" y="4848249"/>
              <a:ext cx="112004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Employees</a:t>
              </a:r>
              <a:endParaRPr sz="1200">
                <a:solidFill>
                  <a:schemeClr val="lt1"/>
                </a:solidFill>
                <a:latin typeface="Arial"/>
                <a:ea typeface="Arial"/>
                <a:cs typeface="Arial"/>
                <a:sym typeface="Arial"/>
              </a:endParaRPr>
            </a:p>
            <a:p>
              <a:pPr marL="0" marR="0" lvl="0" indent="0" algn="ctr" rtl="0">
                <a:spcBef>
                  <a:spcPts val="600"/>
                </a:spcBef>
                <a:spcAft>
                  <a:spcPts val="0"/>
                </a:spcAft>
                <a:buNone/>
              </a:pPr>
              <a:r>
                <a:rPr lang="en-US" sz="800">
                  <a:solidFill>
                    <a:schemeClr val="lt1"/>
                  </a:solidFill>
                  <a:latin typeface="Arial"/>
                  <a:ea typeface="Arial"/>
                  <a:cs typeface="Arial"/>
                  <a:sym typeface="Arial"/>
                </a:rPr>
                <a:t>Workforce and executives</a:t>
              </a:r>
              <a:endParaRPr sz="800">
                <a:solidFill>
                  <a:schemeClr val="lt1"/>
                </a:solidFill>
                <a:latin typeface="Arial"/>
                <a:ea typeface="Arial"/>
                <a:cs typeface="Arial"/>
                <a:sym typeface="Arial"/>
              </a:endParaRPr>
            </a:p>
          </p:txBody>
        </p:sp>
      </p:grpSp>
      <p:sp>
        <p:nvSpPr>
          <p:cNvPr id="208" name="Google Shape;208;p2"/>
          <p:cNvSpPr/>
          <p:nvPr/>
        </p:nvSpPr>
        <p:spPr>
          <a:xfrm>
            <a:off x="5729325" y="1263005"/>
            <a:ext cx="1603452" cy="338554"/>
          </a:xfrm>
          <a:prstGeom prst="rect">
            <a:avLst/>
          </a:prstGeom>
          <a:noFill/>
          <a:ln>
            <a:noFill/>
          </a:ln>
        </p:spPr>
        <p:txBody>
          <a:bodyPr spcFirstLastPara="1" wrap="square" lIns="91425" tIns="45700" rIns="91425" bIns="45700" anchor="t" anchorCtr="0">
            <a:spAutoFit/>
          </a:bodyPr>
          <a:lstStyle/>
          <a:p>
            <a:pPr marL="12700" marR="0" lvl="0" indent="0" algn="l" rtl="0">
              <a:lnSpc>
                <a:spcPct val="100000"/>
              </a:lnSpc>
              <a:spcBef>
                <a:spcPts val="0"/>
              </a:spcBef>
              <a:spcAft>
                <a:spcPts val="0"/>
              </a:spcAft>
              <a:buNone/>
            </a:pPr>
            <a:r>
              <a:rPr lang="en-US" sz="1600" b="1">
                <a:solidFill>
                  <a:srgbClr val="253746"/>
                </a:solidFill>
                <a:latin typeface="Arial"/>
                <a:ea typeface="Arial"/>
                <a:cs typeface="Arial"/>
                <a:sym typeface="Arial"/>
              </a:rPr>
              <a:t>Who We Serve</a:t>
            </a:r>
            <a:endParaRPr sz="1600" b="1">
              <a:solidFill>
                <a:schemeClr val="dk1"/>
              </a:solidFill>
              <a:latin typeface="Arial"/>
              <a:ea typeface="Arial"/>
              <a:cs typeface="Arial"/>
              <a:sym typeface="Arial"/>
            </a:endParaRPr>
          </a:p>
        </p:txBody>
      </p:sp>
      <p:cxnSp>
        <p:nvCxnSpPr>
          <p:cNvPr id="209" name="Google Shape;209;p2"/>
          <p:cNvCxnSpPr/>
          <p:nvPr/>
        </p:nvCxnSpPr>
        <p:spPr>
          <a:xfrm>
            <a:off x="7696389" y="5166892"/>
            <a:ext cx="0" cy="687861"/>
          </a:xfrm>
          <a:prstGeom prst="straightConnector1">
            <a:avLst/>
          </a:prstGeom>
          <a:noFill/>
          <a:ln w="9525" cap="flat" cmpd="sng">
            <a:solidFill>
              <a:srgbClr val="BFBFBF"/>
            </a:solidFill>
            <a:prstDash val="solid"/>
            <a:miter lim="800000"/>
            <a:headEnd type="none" w="sm" len="sm"/>
            <a:tailEnd type="none" w="sm" len="sm"/>
          </a:ln>
        </p:spPr>
      </p:cxnSp>
      <p:sp>
        <p:nvSpPr>
          <p:cNvPr id="210" name="Google Shape;210;p2"/>
          <p:cNvSpPr/>
          <p:nvPr/>
        </p:nvSpPr>
        <p:spPr>
          <a:xfrm>
            <a:off x="9968409" y="1396075"/>
            <a:ext cx="1633139" cy="718145"/>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1300" b="1">
                <a:solidFill>
                  <a:srgbClr val="F3B921"/>
                </a:solidFill>
                <a:latin typeface="Arial"/>
                <a:ea typeface="Arial"/>
                <a:cs typeface="Arial"/>
                <a:sym typeface="Arial"/>
              </a:rPr>
              <a:t>HUB International </a:t>
            </a:r>
            <a:endParaRPr/>
          </a:p>
          <a:p>
            <a:pPr marL="12700" marR="0" lvl="0" indent="0" algn="ctr" rtl="0">
              <a:lnSpc>
                <a:spcPct val="100000"/>
              </a:lnSpc>
              <a:spcBef>
                <a:spcPts val="100"/>
              </a:spcBef>
              <a:spcAft>
                <a:spcPts val="0"/>
              </a:spcAft>
              <a:buNone/>
            </a:pPr>
            <a:r>
              <a:rPr lang="en-US" sz="1300" b="1">
                <a:solidFill>
                  <a:srgbClr val="00B0F0"/>
                </a:solidFill>
                <a:latin typeface="Arial"/>
                <a:ea typeface="Arial"/>
                <a:cs typeface="Arial"/>
                <a:sym typeface="Arial"/>
              </a:rPr>
              <a:t>By the</a:t>
            </a:r>
            <a:endParaRPr/>
          </a:p>
          <a:p>
            <a:pPr marL="12700" marR="0" lvl="0" indent="0" algn="ctr" rtl="0">
              <a:lnSpc>
                <a:spcPct val="100000"/>
              </a:lnSpc>
              <a:spcBef>
                <a:spcPts val="100"/>
              </a:spcBef>
              <a:spcAft>
                <a:spcPts val="0"/>
              </a:spcAft>
              <a:buNone/>
            </a:pPr>
            <a:r>
              <a:rPr lang="en-US" sz="1300" b="1">
                <a:solidFill>
                  <a:srgbClr val="00B0F0"/>
                </a:solidFill>
                <a:latin typeface="Arial"/>
                <a:ea typeface="Arial"/>
                <a:cs typeface="Arial"/>
                <a:sym typeface="Arial"/>
              </a:rPr>
              <a:t>Numbers</a:t>
            </a:r>
            <a:endParaRPr sz="1300" b="1">
              <a:solidFill>
                <a:srgbClr val="00B0F0"/>
              </a:solidFill>
              <a:latin typeface="Arial"/>
              <a:ea typeface="Arial"/>
              <a:cs typeface="Arial"/>
              <a:sym typeface="Arial"/>
            </a:endParaRPr>
          </a:p>
        </p:txBody>
      </p:sp>
      <p:pic>
        <p:nvPicPr>
          <p:cNvPr id="211" name="Google Shape;211;p2" descr="A picture containing text, silhouette, clipart&#10;&#10;Description automatically generated"/>
          <p:cNvPicPr preferRelativeResize="0"/>
          <p:nvPr/>
        </p:nvPicPr>
        <p:blipFill rotWithShape="1">
          <a:blip r:embed="rId4">
            <a:alphaModFix/>
          </a:blip>
          <a:srcRect/>
          <a:stretch/>
        </p:blipFill>
        <p:spPr>
          <a:xfrm>
            <a:off x="10416731" y="2125252"/>
            <a:ext cx="736495" cy="736495"/>
          </a:xfrm>
          <a:prstGeom prst="rect">
            <a:avLst/>
          </a:prstGeom>
          <a:noFill/>
          <a:ln>
            <a:noFill/>
          </a:ln>
        </p:spPr>
      </p:pic>
      <p:sp>
        <p:nvSpPr>
          <p:cNvPr id="212" name="Google Shape;212;p2"/>
          <p:cNvSpPr/>
          <p:nvPr/>
        </p:nvSpPr>
        <p:spPr>
          <a:xfrm>
            <a:off x="10105691" y="2713448"/>
            <a:ext cx="1358577" cy="610424"/>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1200" b="1">
                <a:solidFill>
                  <a:srgbClr val="00B0F0"/>
                </a:solidFill>
                <a:latin typeface="Arial"/>
                <a:ea typeface="Arial"/>
                <a:cs typeface="Arial"/>
                <a:sym typeface="Arial"/>
              </a:rPr>
              <a:t>530</a:t>
            </a:r>
            <a:r>
              <a:rPr lang="en-US" sz="1100" b="1">
                <a:solidFill>
                  <a:srgbClr val="00B0F0"/>
                </a:solidFill>
                <a:latin typeface="Arial"/>
                <a:ea typeface="Arial"/>
                <a:cs typeface="Arial"/>
                <a:sym typeface="Arial"/>
              </a:rPr>
              <a:t>+</a:t>
            </a:r>
            <a:endParaRPr/>
          </a:p>
          <a:p>
            <a:pPr marL="12700" marR="0" lvl="0" indent="0" algn="ctr" rtl="0">
              <a:lnSpc>
                <a:spcPct val="100000"/>
              </a:lnSpc>
              <a:spcBef>
                <a:spcPts val="100"/>
              </a:spcBef>
              <a:spcAft>
                <a:spcPts val="0"/>
              </a:spcAft>
              <a:buNone/>
            </a:pPr>
            <a:r>
              <a:rPr lang="en-US" sz="1000" b="1">
                <a:solidFill>
                  <a:schemeClr val="lt1"/>
                </a:solidFill>
                <a:latin typeface="Arial"/>
                <a:ea typeface="Arial"/>
                <a:cs typeface="Arial"/>
                <a:sym typeface="Arial"/>
              </a:rPr>
              <a:t>Locations in</a:t>
            </a:r>
            <a:endParaRPr/>
          </a:p>
          <a:p>
            <a:pPr marL="12700" marR="0" lvl="0" indent="0" algn="ctr" rtl="0">
              <a:lnSpc>
                <a:spcPct val="100000"/>
              </a:lnSpc>
              <a:spcBef>
                <a:spcPts val="100"/>
              </a:spcBef>
              <a:spcAft>
                <a:spcPts val="0"/>
              </a:spcAft>
              <a:buNone/>
            </a:pPr>
            <a:r>
              <a:rPr lang="en-US" sz="1000" b="1">
                <a:solidFill>
                  <a:schemeClr val="lt1"/>
                </a:solidFill>
                <a:latin typeface="Arial"/>
                <a:ea typeface="Arial"/>
                <a:cs typeface="Arial"/>
                <a:sym typeface="Arial"/>
              </a:rPr>
              <a:t>North America</a:t>
            </a:r>
            <a:endParaRPr sz="1000" b="1">
              <a:solidFill>
                <a:schemeClr val="lt1"/>
              </a:solidFill>
              <a:latin typeface="Arial"/>
              <a:ea typeface="Arial"/>
              <a:cs typeface="Arial"/>
              <a:sym typeface="Arial"/>
            </a:endParaRPr>
          </a:p>
        </p:txBody>
      </p:sp>
      <p:sp>
        <p:nvSpPr>
          <p:cNvPr id="213" name="Google Shape;213;p2"/>
          <p:cNvSpPr/>
          <p:nvPr/>
        </p:nvSpPr>
        <p:spPr>
          <a:xfrm>
            <a:off x="10127072" y="5127166"/>
            <a:ext cx="1358577" cy="459100"/>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1200" b="1">
                <a:solidFill>
                  <a:srgbClr val="00B0F0"/>
                </a:solidFill>
                <a:latin typeface="Arial"/>
                <a:ea typeface="Arial"/>
                <a:cs typeface="Arial"/>
                <a:sym typeface="Arial"/>
              </a:rPr>
              <a:t>1</a:t>
            </a:r>
            <a:r>
              <a:rPr lang="en-US" sz="1200" b="1">
                <a:solidFill>
                  <a:srgbClr val="00B0F0"/>
                </a:solidFill>
              </a:rPr>
              <a:t>7</a:t>
            </a:r>
            <a:r>
              <a:rPr lang="en-US" sz="1200" b="1">
                <a:solidFill>
                  <a:srgbClr val="00B0F0"/>
                </a:solidFill>
                <a:latin typeface="Arial"/>
                <a:ea typeface="Arial"/>
                <a:cs typeface="Arial"/>
                <a:sym typeface="Arial"/>
              </a:rPr>
              <a:t>,000+</a:t>
            </a:r>
            <a:endParaRPr/>
          </a:p>
          <a:p>
            <a:pPr marL="12700" marR="0" lvl="0" indent="0" algn="ctr" rtl="0">
              <a:lnSpc>
                <a:spcPct val="100000"/>
              </a:lnSpc>
              <a:spcBef>
                <a:spcPts val="100"/>
              </a:spcBef>
              <a:spcAft>
                <a:spcPts val="0"/>
              </a:spcAft>
              <a:buNone/>
            </a:pPr>
            <a:r>
              <a:rPr lang="en-US" sz="1000" b="1">
                <a:solidFill>
                  <a:schemeClr val="lt1"/>
                </a:solidFill>
                <a:latin typeface="Arial"/>
                <a:ea typeface="Arial"/>
                <a:cs typeface="Arial"/>
                <a:sym typeface="Arial"/>
              </a:rPr>
              <a:t>Employees</a:t>
            </a:r>
            <a:endParaRPr sz="1000" b="1">
              <a:solidFill>
                <a:schemeClr val="lt1"/>
              </a:solidFill>
              <a:latin typeface="Arial"/>
              <a:ea typeface="Arial"/>
              <a:cs typeface="Arial"/>
              <a:sym typeface="Arial"/>
            </a:endParaRPr>
          </a:p>
        </p:txBody>
      </p:sp>
      <p:pic>
        <p:nvPicPr>
          <p:cNvPr id="214" name="Google Shape;214;p2" descr="Icon&#10;&#10;Description automatically generated"/>
          <p:cNvPicPr preferRelativeResize="0"/>
          <p:nvPr/>
        </p:nvPicPr>
        <p:blipFill rotWithShape="1">
          <a:blip r:embed="rId5">
            <a:alphaModFix/>
          </a:blip>
          <a:srcRect/>
          <a:stretch/>
        </p:blipFill>
        <p:spPr>
          <a:xfrm>
            <a:off x="10558246" y="4644686"/>
            <a:ext cx="475488" cy="475488"/>
          </a:xfrm>
          <a:prstGeom prst="rect">
            <a:avLst/>
          </a:prstGeom>
          <a:noFill/>
          <a:ln>
            <a:noFill/>
          </a:ln>
        </p:spPr>
      </p:pic>
      <p:pic>
        <p:nvPicPr>
          <p:cNvPr id="215" name="Google Shape;215;p2" descr="Icon&#10;&#10;Description automatically generated"/>
          <p:cNvPicPr preferRelativeResize="0"/>
          <p:nvPr/>
        </p:nvPicPr>
        <p:blipFill rotWithShape="1">
          <a:blip r:embed="rId6">
            <a:alphaModFix/>
          </a:blip>
          <a:srcRect/>
          <a:stretch/>
        </p:blipFill>
        <p:spPr>
          <a:xfrm>
            <a:off x="10480596" y="3364549"/>
            <a:ext cx="651530" cy="651530"/>
          </a:xfrm>
          <a:prstGeom prst="rect">
            <a:avLst/>
          </a:prstGeom>
          <a:noFill/>
          <a:ln>
            <a:noFill/>
          </a:ln>
        </p:spPr>
      </p:pic>
      <p:sp>
        <p:nvSpPr>
          <p:cNvPr id="216" name="Google Shape;216;p2"/>
          <p:cNvSpPr/>
          <p:nvPr/>
        </p:nvSpPr>
        <p:spPr>
          <a:xfrm>
            <a:off x="10173926" y="3906377"/>
            <a:ext cx="1264870" cy="597599"/>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1200" b="1">
                <a:solidFill>
                  <a:srgbClr val="00B0F0"/>
                </a:solidFill>
                <a:latin typeface="Arial"/>
                <a:ea typeface="Arial"/>
                <a:cs typeface="Arial"/>
                <a:sym typeface="Arial"/>
              </a:rPr>
              <a:t>Top 5*</a:t>
            </a:r>
            <a:endParaRPr/>
          </a:p>
          <a:p>
            <a:pPr marL="12700" marR="0" lvl="0" indent="0" algn="ctr" rtl="0">
              <a:lnSpc>
                <a:spcPct val="100000"/>
              </a:lnSpc>
              <a:spcBef>
                <a:spcPts val="100"/>
              </a:spcBef>
              <a:spcAft>
                <a:spcPts val="0"/>
              </a:spcAft>
              <a:buNone/>
            </a:pPr>
            <a:r>
              <a:rPr lang="en-US" sz="1000" b="1">
                <a:solidFill>
                  <a:schemeClr val="lt1"/>
                </a:solidFill>
                <a:latin typeface="Arial"/>
                <a:ea typeface="Arial"/>
                <a:cs typeface="Arial"/>
                <a:sym typeface="Arial"/>
              </a:rPr>
              <a:t>Global Insurance Broker</a:t>
            </a:r>
            <a:endParaRPr sz="1000" b="1">
              <a:solidFill>
                <a:schemeClr val="lt1"/>
              </a:solidFill>
              <a:latin typeface="Arial"/>
              <a:ea typeface="Arial"/>
              <a:cs typeface="Arial"/>
              <a:sym typeface="Arial"/>
            </a:endParaRPr>
          </a:p>
        </p:txBody>
      </p:sp>
      <p:sp>
        <p:nvSpPr>
          <p:cNvPr id="217" name="Google Shape;217;p2"/>
          <p:cNvSpPr/>
          <p:nvPr/>
        </p:nvSpPr>
        <p:spPr>
          <a:xfrm>
            <a:off x="9968408" y="5624833"/>
            <a:ext cx="1633139" cy="518091"/>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650">
                <a:solidFill>
                  <a:schemeClr val="lt1"/>
                </a:solidFill>
                <a:latin typeface="Arial"/>
                <a:ea typeface="Arial"/>
                <a:cs typeface="Arial"/>
                <a:sym typeface="Arial"/>
              </a:rPr>
              <a:t>*Source: </a:t>
            </a:r>
            <a:r>
              <a:rPr lang="en-US" sz="650" u="sng">
                <a:solidFill>
                  <a:schemeClr val="lt1"/>
                </a:solidFill>
                <a:latin typeface="Arial"/>
                <a:ea typeface="Arial"/>
                <a:cs typeface="Arial"/>
                <a:sym typeface="Arial"/>
                <a:hlinkClick r:id="rId7">
                  <a:extLst>
                    <a:ext uri="{A12FA001-AC4F-418D-AE19-62706E023703}">
                      <ahyp:hlinkClr xmlns:ahyp="http://schemas.microsoft.com/office/drawing/2018/hyperlinkcolor" val="tx"/>
                    </a:ext>
                  </a:extLst>
                </a:hlinkClick>
              </a:rPr>
              <a:t>https://bit.ly/21K26Zs</a:t>
            </a:r>
            <a:endParaRPr sz="650">
              <a:solidFill>
                <a:schemeClr val="lt1"/>
              </a:solidFill>
              <a:latin typeface="Arial"/>
              <a:ea typeface="Arial"/>
              <a:cs typeface="Arial"/>
              <a:sym typeface="Arial"/>
            </a:endParaRPr>
          </a:p>
          <a:p>
            <a:pPr marL="12700" marR="0" lvl="0" indent="0" algn="ctr" rtl="0">
              <a:lnSpc>
                <a:spcPct val="100000"/>
              </a:lnSpc>
              <a:spcBef>
                <a:spcPts val="100"/>
              </a:spcBef>
              <a:spcAft>
                <a:spcPts val="0"/>
              </a:spcAft>
              <a:buNone/>
            </a:pPr>
            <a:endParaRPr sz="650">
              <a:solidFill>
                <a:schemeClr val="lt1"/>
              </a:solidFill>
              <a:latin typeface="Arial"/>
              <a:ea typeface="Arial"/>
              <a:cs typeface="Arial"/>
              <a:sym typeface="Arial"/>
            </a:endParaRPr>
          </a:p>
          <a:p>
            <a:pPr marL="12700" marR="0" lvl="0" indent="0" algn="ctr" rtl="0">
              <a:lnSpc>
                <a:spcPct val="100000"/>
              </a:lnSpc>
              <a:spcBef>
                <a:spcPts val="100"/>
              </a:spcBef>
              <a:spcAft>
                <a:spcPts val="0"/>
              </a:spcAft>
              <a:buNone/>
            </a:pPr>
            <a:r>
              <a:rPr lang="en-US" sz="650">
                <a:solidFill>
                  <a:schemeClr val="lt1"/>
                </a:solidFill>
                <a:latin typeface="Arial"/>
                <a:ea typeface="Arial"/>
                <a:cs typeface="Arial"/>
                <a:sym typeface="Arial"/>
              </a:rPr>
              <a:t>Insurance services are offered through HUB International, an affiliate.</a:t>
            </a:r>
            <a:endParaRPr sz="650">
              <a:solidFill>
                <a:schemeClr val="lt1"/>
              </a:solidFill>
              <a:latin typeface="Arial"/>
              <a:ea typeface="Arial"/>
              <a:cs typeface="Arial"/>
              <a:sym typeface="Arial"/>
            </a:endParaRPr>
          </a:p>
        </p:txBody>
      </p:sp>
      <p:sp>
        <p:nvSpPr>
          <p:cNvPr id="218" name="Google Shape;218;p2"/>
          <p:cNvSpPr/>
          <p:nvPr/>
        </p:nvSpPr>
        <p:spPr>
          <a:xfrm>
            <a:off x="11033734" y="258417"/>
            <a:ext cx="942918" cy="89452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2"/>
          <p:cNvSpPr txBox="1">
            <a:spLocks noGrp="1"/>
          </p:cNvSpPr>
          <p:nvPr>
            <p:ph type="title"/>
          </p:nvPr>
        </p:nvSpPr>
        <p:spPr>
          <a:xfrm>
            <a:off x="558801" y="447291"/>
            <a:ext cx="7588885" cy="5847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678D5"/>
              </a:buClr>
              <a:buSzPct val="100000"/>
              <a:buFont typeface="Helvetica Neue"/>
              <a:buNone/>
            </a:pPr>
            <a:r>
              <a:rPr lang="en-US"/>
              <a:t>TRS Care</a:t>
            </a:r>
            <a:endParaRPr/>
          </a:p>
        </p:txBody>
      </p:sp>
      <p:sp>
        <p:nvSpPr>
          <p:cNvPr id="302" name="Google Shape;302;p12"/>
          <p:cNvSpPr txBox="1">
            <a:spLocks noGrp="1"/>
          </p:cNvSpPr>
          <p:nvPr>
            <p:ph type="body" idx="1"/>
          </p:nvPr>
        </p:nvSpPr>
        <p:spPr>
          <a:xfrm>
            <a:off x="558946" y="1517302"/>
            <a:ext cx="8153980" cy="4114800"/>
          </a:xfrm>
          <a:prstGeom prst="rect">
            <a:avLst/>
          </a:prstGeom>
          <a:noFill/>
          <a:ln>
            <a:noFill/>
          </a:ln>
        </p:spPr>
        <p:txBody>
          <a:bodyPr spcFirstLastPara="1" wrap="square" lIns="91425" tIns="45700" rIns="91425" bIns="45700" anchor="t" anchorCtr="0">
            <a:normAutofit fontScale="77500" lnSpcReduction="20000"/>
          </a:bodyPr>
          <a:lstStyle/>
          <a:p>
            <a:pPr marL="182563" lvl="0" indent="-182563" algn="l" rtl="0">
              <a:lnSpc>
                <a:spcPct val="100000"/>
              </a:lnSpc>
              <a:spcBef>
                <a:spcPts val="0"/>
              </a:spcBef>
              <a:spcAft>
                <a:spcPts val="0"/>
              </a:spcAft>
              <a:buClr>
                <a:schemeClr val="dk1"/>
              </a:buClr>
              <a:buSzPct val="100000"/>
              <a:buChar char="•"/>
            </a:pPr>
            <a:r>
              <a:rPr lang="en-US" dirty="0"/>
              <a:t>Before Age 65</a:t>
            </a:r>
            <a:endParaRPr dirty="0"/>
          </a:p>
          <a:p>
            <a:pPr marL="625475" lvl="1" indent="-168275" algn="l" rtl="0">
              <a:lnSpc>
                <a:spcPct val="100000"/>
              </a:lnSpc>
              <a:spcBef>
                <a:spcPts val="600"/>
              </a:spcBef>
              <a:spcAft>
                <a:spcPts val="0"/>
              </a:spcAft>
              <a:buClr>
                <a:schemeClr val="dk1"/>
              </a:buClr>
              <a:buSzPct val="100000"/>
              <a:buChar char="•"/>
            </a:pPr>
            <a:r>
              <a:rPr lang="en-US" dirty="0"/>
              <a:t>High deductible plan</a:t>
            </a:r>
            <a:endParaRPr dirty="0"/>
          </a:p>
          <a:p>
            <a:pPr marL="1077913" lvl="2" indent="-163512" algn="l" rtl="0">
              <a:lnSpc>
                <a:spcPct val="100000"/>
              </a:lnSpc>
              <a:spcBef>
                <a:spcPts val="600"/>
              </a:spcBef>
              <a:spcAft>
                <a:spcPts val="0"/>
              </a:spcAft>
              <a:buClr>
                <a:schemeClr val="dk1"/>
              </a:buClr>
              <a:buSzPct val="100000"/>
              <a:buChar char="•"/>
            </a:pPr>
            <a:r>
              <a:rPr lang="en-US" dirty="0"/>
              <a:t>You must budget for the cost of your healthcare – no copays for Doctors and most drugs (an exception is made for some life-saving drugs)</a:t>
            </a:r>
            <a:endParaRPr dirty="0"/>
          </a:p>
          <a:p>
            <a:pPr marL="1077913" lvl="2" indent="-163512" algn="l" rtl="0">
              <a:lnSpc>
                <a:spcPct val="100000"/>
              </a:lnSpc>
              <a:spcBef>
                <a:spcPts val="600"/>
              </a:spcBef>
              <a:spcAft>
                <a:spcPts val="0"/>
              </a:spcAft>
              <a:buClr>
                <a:schemeClr val="dk1"/>
              </a:buClr>
              <a:buSzPct val="100000"/>
              <a:buChar char="•"/>
            </a:pPr>
            <a:r>
              <a:rPr lang="en-US" dirty="0"/>
              <a:t>For most participants, you will have significant healthcare costs</a:t>
            </a:r>
            <a:endParaRPr dirty="0"/>
          </a:p>
          <a:p>
            <a:pPr marL="182563" lvl="0" indent="-182563" algn="l" rtl="0">
              <a:lnSpc>
                <a:spcPct val="100000"/>
              </a:lnSpc>
              <a:spcBef>
                <a:spcPts val="600"/>
              </a:spcBef>
              <a:spcAft>
                <a:spcPts val="0"/>
              </a:spcAft>
              <a:buClr>
                <a:schemeClr val="dk1"/>
              </a:buClr>
              <a:buSzPct val="100000"/>
              <a:buChar char="•"/>
            </a:pPr>
            <a:r>
              <a:rPr lang="en-US" dirty="0"/>
              <a:t>2025 Plan Highlights</a:t>
            </a:r>
            <a:endParaRPr dirty="0"/>
          </a:p>
          <a:p>
            <a:pPr marL="625475" lvl="1" indent="-168275" algn="l" rtl="0">
              <a:lnSpc>
                <a:spcPct val="100000"/>
              </a:lnSpc>
              <a:spcBef>
                <a:spcPts val="600"/>
              </a:spcBef>
              <a:spcAft>
                <a:spcPts val="0"/>
              </a:spcAft>
              <a:buClr>
                <a:schemeClr val="dk1"/>
              </a:buClr>
              <a:buSzPct val="100000"/>
              <a:buChar char="•"/>
            </a:pPr>
            <a:r>
              <a:rPr lang="en-US" dirty="0"/>
              <a:t>Deductibles</a:t>
            </a:r>
            <a:endParaRPr dirty="0"/>
          </a:p>
          <a:p>
            <a:pPr marL="1077913" lvl="2" indent="-163512" algn="l" rtl="0">
              <a:lnSpc>
                <a:spcPct val="100000"/>
              </a:lnSpc>
              <a:spcBef>
                <a:spcPts val="600"/>
              </a:spcBef>
              <a:spcAft>
                <a:spcPts val="0"/>
              </a:spcAft>
              <a:buClr>
                <a:schemeClr val="dk1"/>
              </a:buClr>
              <a:buSzPct val="100000"/>
              <a:buChar char="•"/>
            </a:pPr>
            <a:r>
              <a:rPr lang="en-US" dirty="0"/>
              <a:t>In-Network  $1,650 individual plan; $3,300 family plan</a:t>
            </a:r>
            <a:endParaRPr dirty="0"/>
          </a:p>
          <a:p>
            <a:pPr marL="1077913" lvl="2" indent="-163512" algn="l" rtl="0">
              <a:lnSpc>
                <a:spcPct val="100000"/>
              </a:lnSpc>
              <a:spcBef>
                <a:spcPts val="600"/>
              </a:spcBef>
              <a:spcAft>
                <a:spcPts val="0"/>
              </a:spcAft>
              <a:buClr>
                <a:schemeClr val="dk1"/>
              </a:buClr>
              <a:buSzPct val="100000"/>
              <a:buChar char="•"/>
            </a:pPr>
            <a:r>
              <a:rPr lang="en-US" dirty="0"/>
              <a:t>Out-of-Network   $3,300 individual plan; $6,600 family plan</a:t>
            </a:r>
            <a:endParaRPr dirty="0"/>
          </a:p>
          <a:p>
            <a:pPr marL="625475" lvl="1" indent="-168275" algn="l" rtl="0">
              <a:lnSpc>
                <a:spcPct val="100000"/>
              </a:lnSpc>
              <a:spcBef>
                <a:spcPts val="600"/>
              </a:spcBef>
              <a:spcAft>
                <a:spcPts val="0"/>
              </a:spcAft>
              <a:buClr>
                <a:schemeClr val="dk1"/>
              </a:buClr>
              <a:buSzPct val="100000"/>
              <a:buChar char="•"/>
            </a:pPr>
            <a:r>
              <a:rPr lang="en-US" dirty="0"/>
              <a:t>Maximum out-of-pocket </a:t>
            </a:r>
            <a:endParaRPr dirty="0"/>
          </a:p>
          <a:p>
            <a:pPr marL="1077913" lvl="2" indent="-163512" algn="l" rtl="0">
              <a:lnSpc>
                <a:spcPct val="100000"/>
              </a:lnSpc>
              <a:spcBef>
                <a:spcPts val="600"/>
              </a:spcBef>
              <a:spcAft>
                <a:spcPts val="0"/>
              </a:spcAft>
              <a:buClr>
                <a:schemeClr val="dk1"/>
              </a:buClr>
              <a:buSzPct val="100000"/>
              <a:buChar char="•"/>
            </a:pPr>
            <a:r>
              <a:rPr lang="en-US" dirty="0"/>
              <a:t>In-Network $5,650 individual plan; $11,300 family plan </a:t>
            </a:r>
            <a:endParaRPr dirty="0"/>
          </a:p>
          <a:p>
            <a:pPr marL="1077913" lvl="2" indent="-163512" algn="l" rtl="0">
              <a:lnSpc>
                <a:spcPct val="100000"/>
              </a:lnSpc>
              <a:spcBef>
                <a:spcPts val="600"/>
              </a:spcBef>
              <a:spcAft>
                <a:spcPts val="0"/>
              </a:spcAft>
              <a:buClr>
                <a:schemeClr val="dk1"/>
              </a:buClr>
              <a:buSzPct val="100000"/>
              <a:buChar char="•"/>
            </a:pPr>
            <a:r>
              <a:rPr lang="en-US" dirty="0"/>
              <a:t>Out-of-Network $11,300 individual plan; $22,600 family plan</a:t>
            </a:r>
            <a:endParaRPr dirty="0"/>
          </a:p>
          <a:p>
            <a:pPr marL="182563" lvl="0" indent="-64452" algn="l" rtl="0">
              <a:lnSpc>
                <a:spcPct val="100000"/>
              </a:lnSpc>
              <a:spcBef>
                <a:spcPts val="600"/>
              </a:spcBef>
              <a:spcAft>
                <a:spcPts val="0"/>
              </a:spcAft>
              <a:buClr>
                <a:srgbClr val="1373BA"/>
              </a:buClr>
              <a:buSzPct val="100000"/>
              <a:buFont typeface="Arial"/>
              <a:buNone/>
            </a:pPr>
            <a:endParaRPr dirty="0"/>
          </a:p>
        </p:txBody>
      </p:sp>
      <p:pic>
        <p:nvPicPr>
          <p:cNvPr id="303" name="Google Shape;303;p12" descr="A picture containing text, sign&#10;&#10;Description automatically generated"/>
          <p:cNvPicPr preferRelativeResize="0"/>
          <p:nvPr/>
        </p:nvPicPr>
        <p:blipFill rotWithShape="1">
          <a:blip r:embed="rId3">
            <a:alphaModFix/>
          </a:blip>
          <a:srcRect/>
          <a:stretch/>
        </p:blipFill>
        <p:spPr>
          <a:xfrm>
            <a:off x="8434251" y="1911699"/>
            <a:ext cx="3428999" cy="3428999"/>
          </a:xfrm>
          <a:prstGeom prst="rect">
            <a:avLst/>
          </a:prstGeom>
          <a:noFill/>
          <a:ln>
            <a:noFill/>
          </a:ln>
        </p:spPr>
      </p:pic>
    </p:spTree>
    <p:extLst>
      <p:ext uri="{BB962C8B-B14F-4D97-AF65-F5344CB8AC3E}">
        <p14:creationId xmlns:p14="http://schemas.microsoft.com/office/powerpoint/2010/main" val="4252395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3"/>
          <p:cNvSpPr txBox="1">
            <a:spLocks noGrp="1"/>
          </p:cNvSpPr>
          <p:nvPr>
            <p:ph type="title"/>
          </p:nvPr>
        </p:nvSpPr>
        <p:spPr>
          <a:xfrm>
            <a:off x="558801" y="447291"/>
            <a:ext cx="7588885" cy="5847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678D5"/>
              </a:buClr>
              <a:buSzPct val="100000"/>
              <a:buFont typeface="Helvetica Neue"/>
              <a:buNone/>
            </a:pPr>
            <a:r>
              <a:rPr lang="en-US"/>
              <a:t>TRS Care</a:t>
            </a:r>
            <a:endParaRPr/>
          </a:p>
        </p:txBody>
      </p:sp>
      <p:sp>
        <p:nvSpPr>
          <p:cNvPr id="309" name="Google Shape;309;p13"/>
          <p:cNvSpPr txBox="1">
            <a:spLocks noGrp="1"/>
          </p:cNvSpPr>
          <p:nvPr>
            <p:ph type="body" idx="1"/>
          </p:nvPr>
        </p:nvSpPr>
        <p:spPr>
          <a:xfrm>
            <a:off x="558946" y="1517302"/>
            <a:ext cx="11177324" cy="4114800"/>
          </a:xfrm>
          <a:prstGeom prst="rect">
            <a:avLst/>
          </a:prstGeom>
          <a:noFill/>
          <a:ln>
            <a:noFill/>
          </a:ln>
        </p:spPr>
        <p:txBody>
          <a:bodyPr spcFirstLastPara="1" wrap="square" lIns="91425" tIns="45700" rIns="91425" bIns="45700" anchor="t" anchorCtr="0">
            <a:normAutofit fontScale="92500" lnSpcReduction="10000"/>
          </a:bodyPr>
          <a:lstStyle/>
          <a:p>
            <a:pPr marL="182563" lvl="0" indent="-182563" algn="l" rtl="0">
              <a:lnSpc>
                <a:spcPct val="100000"/>
              </a:lnSpc>
              <a:spcBef>
                <a:spcPts val="0"/>
              </a:spcBef>
              <a:spcAft>
                <a:spcPts val="0"/>
              </a:spcAft>
              <a:buClr>
                <a:schemeClr val="dk1"/>
              </a:buClr>
              <a:buSzPct val="100000"/>
              <a:buChar char="•"/>
            </a:pPr>
            <a:r>
              <a:rPr lang="en-US">
                <a:latin typeface="Arial"/>
                <a:ea typeface="Arial"/>
                <a:cs typeface="Arial"/>
                <a:sym typeface="Arial"/>
              </a:rPr>
              <a:t>Age 65 and after</a:t>
            </a:r>
            <a:endParaRPr/>
          </a:p>
          <a:p>
            <a:pPr marL="625475" lvl="1" indent="-168275" algn="l" rtl="0">
              <a:lnSpc>
                <a:spcPct val="100000"/>
              </a:lnSpc>
              <a:spcBef>
                <a:spcPts val="600"/>
              </a:spcBef>
              <a:spcAft>
                <a:spcPts val="0"/>
              </a:spcAft>
              <a:buClr>
                <a:schemeClr val="dk1"/>
              </a:buClr>
              <a:buSzPct val="100000"/>
              <a:buChar char="•"/>
            </a:pPr>
            <a:r>
              <a:rPr lang="en-US">
                <a:latin typeface="Arial"/>
                <a:ea typeface="Arial"/>
                <a:cs typeface="Arial"/>
                <a:sym typeface="Arial"/>
              </a:rPr>
              <a:t>Medicare Advantage Plan</a:t>
            </a:r>
            <a:endParaRPr/>
          </a:p>
          <a:p>
            <a:pPr marL="625475" lvl="1" indent="-168275" algn="l" rtl="0">
              <a:lnSpc>
                <a:spcPct val="100000"/>
              </a:lnSpc>
              <a:spcBef>
                <a:spcPts val="600"/>
              </a:spcBef>
              <a:spcAft>
                <a:spcPts val="0"/>
              </a:spcAft>
              <a:buClr>
                <a:schemeClr val="dk1"/>
              </a:buClr>
              <a:buSzPct val="100000"/>
              <a:buChar char="•"/>
            </a:pPr>
            <a:r>
              <a:rPr lang="en-US">
                <a:latin typeface="Arial"/>
                <a:ea typeface="Arial"/>
                <a:cs typeface="Arial"/>
                <a:sym typeface="Arial"/>
              </a:rPr>
              <a:t>Much lower out-of-pocket costs than pre-age 65</a:t>
            </a:r>
            <a:endParaRPr/>
          </a:p>
          <a:p>
            <a:pPr marL="625475" lvl="1" indent="-168275" algn="l" rtl="0">
              <a:lnSpc>
                <a:spcPct val="100000"/>
              </a:lnSpc>
              <a:spcBef>
                <a:spcPts val="600"/>
              </a:spcBef>
              <a:spcAft>
                <a:spcPts val="0"/>
              </a:spcAft>
              <a:buClr>
                <a:schemeClr val="dk1"/>
              </a:buClr>
              <a:buSzPct val="100000"/>
              <a:buChar char="•"/>
            </a:pPr>
            <a:r>
              <a:rPr lang="en-US">
                <a:latin typeface="Arial"/>
                <a:ea typeface="Arial"/>
                <a:cs typeface="Arial"/>
                <a:sym typeface="Arial"/>
              </a:rPr>
              <a:t>Important Points</a:t>
            </a:r>
            <a:endParaRPr/>
          </a:p>
          <a:p>
            <a:pPr marL="1077913" lvl="2" indent="-163512" algn="l" rtl="0">
              <a:lnSpc>
                <a:spcPct val="100000"/>
              </a:lnSpc>
              <a:spcBef>
                <a:spcPts val="600"/>
              </a:spcBef>
              <a:spcAft>
                <a:spcPts val="0"/>
              </a:spcAft>
              <a:buClr>
                <a:schemeClr val="dk1"/>
              </a:buClr>
              <a:buSzPct val="100000"/>
              <a:buChar char="•"/>
            </a:pPr>
            <a:r>
              <a:rPr lang="en-US">
                <a:latin typeface="Arial"/>
                <a:ea typeface="Arial"/>
                <a:cs typeface="Arial"/>
                <a:sym typeface="Arial"/>
              </a:rPr>
              <a:t>You must enroll in Medicare A and B before your TRS Care changes to the Advantage Plan</a:t>
            </a:r>
            <a:endParaRPr/>
          </a:p>
          <a:p>
            <a:pPr marL="1077913" lvl="2" indent="-163512" algn="l" rtl="0">
              <a:lnSpc>
                <a:spcPct val="100000"/>
              </a:lnSpc>
              <a:spcBef>
                <a:spcPts val="600"/>
              </a:spcBef>
              <a:spcAft>
                <a:spcPts val="0"/>
              </a:spcAft>
              <a:buClr>
                <a:schemeClr val="dk1"/>
              </a:buClr>
              <a:buSzPct val="100000"/>
              <a:buChar char="•"/>
            </a:pPr>
            <a:r>
              <a:rPr lang="en-US">
                <a:latin typeface="Arial"/>
                <a:ea typeface="Arial"/>
                <a:cs typeface="Arial"/>
                <a:sym typeface="Arial"/>
              </a:rPr>
              <a:t>All U.S. Citizens qualify for Medicare – but you may have to pay for it</a:t>
            </a:r>
            <a:endParaRPr/>
          </a:p>
          <a:p>
            <a:pPr marL="1077913" lvl="2" indent="-163512" algn="l" rtl="0">
              <a:lnSpc>
                <a:spcPct val="100000"/>
              </a:lnSpc>
              <a:spcBef>
                <a:spcPts val="600"/>
              </a:spcBef>
              <a:spcAft>
                <a:spcPts val="0"/>
              </a:spcAft>
              <a:buClr>
                <a:schemeClr val="dk1"/>
              </a:buClr>
              <a:buSzPct val="100000"/>
              <a:buChar char="•"/>
            </a:pPr>
            <a:r>
              <a:rPr lang="en-US">
                <a:latin typeface="Arial"/>
                <a:ea typeface="Arial"/>
                <a:cs typeface="Arial"/>
                <a:sym typeface="Arial"/>
              </a:rPr>
              <a:t>Medicare A is free if you or your spouse have paid enough years of FICA/Medicare Tax; if not, cost is low</a:t>
            </a:r>
            <a:endParaRPr/>
          </a:p>
          <a:p>
            <a:pPr marL="1077913" lvl="2" indent="-163512" algn="l" rtl="0">
              <a:lnSpc>
                <a:spcPct val="100000"/>
              </a:lnSpc>
              <a:spcBef>
                <a:spcPts val="600"/>
              </a:spcBef>
              <a:spcAft>
                <a:spcPts val="0"/>
              </a:spcAft>
              <a:buClr>
                <a:schemeClr val="dk1"/>
              </a:buClr>
              <a:buSzPct val="100000"/>
              <a:buChar char="•"/>
            </a:pPr>
            <a:r>
              <a:rPr lang="en-US">
                <a:latin typeface="Arial"/>
                <a:ea typeface="Arial"/>
                <a:cs typeface="Arial"/>
                <a:sym typeface="Arial"/>
              </a:rPr>
              <a:t>Medicare B always has a cost – based on your income</a:t>
            </a:r>
            <a:endParaRPr/>
          </a:p>
          <a:p>
            <a:pPr marL="1077913" lvl="2" indent="-163512" algn="l" rtl="0">
              <a:lnSpc>
                <a:spcPct val="100000"/>
              </a:lnSpc>
              <a:spcBef>
                <a:spcPts val="600"/>
              </a:spcBef>
              <a:spcAft>
                <a:spcPts val="0"/>
              </a:spcAft>
              <a:buClr>
                <a:schemeClr val="dk1"/>
              </a:buClr>
              <a:buSzPct val="100000"/>
              <a:buChar char="•"/>
            </a:pPr>
            <a:r>
              <a:rPr lang="en-US">
                <a:latin typeface="Arial"/>
                <a:ea typeface="Arial"/>
                <a:cs typeface="Arial"/>
                <a:sym typeface="Arial"/>
              </a:rPr>
              <a:t>Your cost for premiums will be TRS Care + Medicare</a:t>
            </a:r>
            <a:endParaRPr/>
          </a:p>
          <a:p>
            <a:pPr marL="182563" lvl="0" indent="-41592" algn="l" rtl="0">
              <a:lnSpc>
                <a:spcPct val="100000"/>
              </a:lnSpc>
              <a:spcBef>
                <a:spcPts val="600"/>
              </a:spcBef>
              <a:spcAft>
                <a:spcPts val="0"/>
              </a:spcAft>
              <a:buClr>
                <a:srgbClr val="1373BA"/>
              </a:buClr>
              <a:buSzPct val="100000"/>
              <a:buFont typeface="Arial"/>
              <a:buNone/>
            </a:pPr>
            <a:endParaRPr/>
          </a:p>
        </p:txBody>
      </p:sp>
    </p:spTree>
    <p:extLst>
      <p:ext uri="{BB962C8B-B14F-4D97-AF65-F5344CB8AC3E}">
        <p14:creationId xmlns:p14="http://schemas.microsoft.com/office/powerpoint/2010/main" val="4248403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4"/>
          <p:cNvSpPr txBox="1">
            <a:spLocks noGrp="1"/>
          </p:cNvSpPr>
          <p:nvPr>
            <p:ph type="title"/>
          </p:nvPr>
        </p:nvSpPr>
        <p:spPr>
          <a:xfrm>
            <a:off x="558801" y="447291"/>
            <a:ext cx="7588885" cy="5847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678D5"/>
              </a:buClr>
              <a:buSzPct val="100000"/>
              <a:buFont typeface="Helvetica Neue"/>
              <a:buNone/>
            </a:pPr>
            <a:r>
              <a:rPr lang="en-US"/>
              <a:t>TRS Care</a:t>
            </a:r>
            <a:endParaRPr/>
          </a:p>
        </p:txBody>
      </p:sp>
      <p:sp>
        <p:nvSpPr>
          <p:cNvPr id="315" name="Google Shape;315;p14"/>
          <p:cNvSpPr txBox="1">
            <a:spLocks noGrp="1"/>
          </p:cNvSpPr>
          <p:nvPr>
            <p:ph type="body" idx="1"/>
          </p:nvPr>
        </p:nvSpPr>
        <p:spPr>
          <a:xfrm>
            <a:off x="558946" y="1517302"/>
            <a:ext cx="7056700" cy="4114800"/>
          </a:xfrm>
          <a:prstGeom prst="rect">
            <a:avLst/>
          </a:prstGeom>
          <a:noFill/>
          <a:ln>
            <a:noFill/>
          </a:ln>
        </p:spPr>
        <p:txBody>
          <a:bodyPr spcFirstLastPara="1" wrap="square" lIns="91425" tIns="45700" rIns="91425" bIns="45700" anchor="t" anchorCtr="0">
            <a:normAutofit fontScale="92500" lnSpcReduction="20000"/>
          </a:bodyPr>
          <a:lstStyle/>
          <a:p>
            <a:pPr marL="182563" lvl="0" indent="-182563" algn="l" rtl="0">
              <a:lnSpc>
                <a:spcPct val="100000"/>
              </a:lnSpc>
              <a:spcBef>
                <a:spcPts val="0"/>
              </a:spcBef>
              <a:spcAft>
                <a:spcPts val="0"/>
              </a:spcAft>
              <a:buClr>
                <a:schemeClr val="dk1"/>
              </a:buClr>
              <a:buSzPct val="100000"/>
              <a:buChar char="•"/>
            </a:pPr>
            <a:r>
              <a:rPr lang="en-US" sz="2000">
                <a:latin typeface="Arial"/>
                <a:ea typeface="Arial"/>
                <a:cs typeface="Arial"/>
                <a:sym typeface="Arial"/>
              </a:rPr>
              <a:t>Strongly consider TRS Medicare Advantage Plan vs. private plans</a:t>
            </a:r>
            <a:endParaRPr/>
          </a:p>
          <a:p>
            <a:pPr marL="625475" lvl="1" indent="-168275" algn="l" rtl="0">
              <a:lnSpc>
                <a:spcPct val="100000"/>
              </a:lnSpc>
              <a:spcBef>
                <a:spcPts val="600"/>
              </a:spcBef>
              <a:spcAft>
                <a:spcPts val="0"/>
              </a:spcAft>
              <a:buClr>
                <a:schemeClr val="dk1"/>
              </a:buClr>
              <a:buSzPct val="100000"/>
              <a:buChar char="•"/>
            </a:pPr>
            <a:r>
              <a:rPr lang="en-US" sz="2000">
                <a:latin typeface="Arial"/>
                <a:ea typeface="Arial"/>
                <a:cs typeface="Arial"/>
                <a:sym typeface="Arial"/>
              </a:rPr>
              <a:t>Premiums are subsidized by State and likely to be for your lifetime</a:t>
            </a:r>
            <a:endParaRPr/>
          </a:p>
          <a:p>
            <a:pPr marL="625475" lvl="1" indent="-168275" algn="l" rtl="0">
              <a:lnSpc>
                <a:spcPct val="100000"/>
              </a:lnSpc>
              <a:spcBef>
                <a:spcPts val="600"/>
              </a:spcBef>
              <a:spcAft>
                <a:spcPts val="0"/>
              </a:spcAft>
              <a:buClr>
                <a:schemeClr val="dk1"/>
              </a:buClr>
              <a:buSzPct val="100000"/>
              <a:buChar char="•"/>
            </a:pPr>
            <a:r>
              <a:rPr lang="en-US" sz="2000">
                <a:latin typeface="Arial"/>
                <a:ea typeface="Arial"/>
                <a:cs typeface="Arial"/>
                <a:sym typeface="Arial"/>
              </a:rPr>
              <a:t>Open PPO – you can use any medical facility or Doctor that accepts Medicare</a:t>
            </a:r>
            <a:endParaRPr/>
          </a:p>
          <a:p>
            <a:pPr marL="625475" lvl="1" indent="-168275" algn="l" rtl="0">
              <a:lnSpc>
                <a:spcPct val="100000"/>
              </a:lnSpc>
              <a:spcBef>
                <a:spcPts val="600"/>
              </a:spcBef>
              <a:spcAft>
                <a:spcPts val="0"/>
              </a:spcAft>
              <a:buClr>
                <a:schemeClr val="dk1"/>
              </a:buClr>
              <a:buSzPct val="100000"/>
              <a:buChar char="•"/>
            </a:pPr>
            <a:r>
              <a:rPr lang="en-US" sz="2000">
                <a:latin typeface="Arial"/>
                <a:ea typeface="Arial"/>
                <a:cs typeface="Arial"/>
                <a:sym typeface="Arial"/>
              </a:rPr>
              <a:t>Once you are in a Medicare Advantage Plan it can be difficult to change to another provider or go back to Medicare alone or with a Supplement</a:t>
            </a:r>
            <a:endParaRPr/>
          </a:p>
          <a:p>
            <a:pPr marL="625475" lvl="1" indent="-168275" algn="l" rtl="0">
              <a:lnSpc>
                <a:spcPct val="100000"/>
              </a:lnSpc>
              <a:spcBef>
                <a:spcPts val="600"/>
              </a:spcBef>
              <a:spcAft>
                <a:spcPts val="0"/>
              </a:spcAft>
              <a:buClr>
                <a:schemeClr val="dk1"/>
              </a:buClr>
              <a:buSzPct val="100000"/>
              <a:buChar char="•"/>
            </a:pPr>
            <a:r>
              <a:rPr lang="en-US" sz="2000">
                <a:latin typeface="Arial"/>
                <a:ea typeface="Arial"/>
                <a:cs typeface="Arial"/>
                <a:sym typeface="Arial"/>
              </a:rPr>
              <a:t>Claims filing is much easier – everything though one provider vs. regular Medicare accompanied by Medicare Supplements (for costs not covered and drugs)</a:t>
            </a:r>
            <a:endParaRPr/>
          </a:p>
          <a:p>
            <a:pPr marL="625475" lvl="1" indent="-168275" algn="l" rtl="0">
              <a:lnSpc>
                <a:spcPct val="100000"/>
              </a:lnSpc>
              <a:spcBef>
                <a:spcPts val="600"/>
              </a:spcBef>
              <a:spcAft>
                <a:spcPts val="0"/>
              </a:spcAft>
              <a:buClr>
                <a:schemeClr val="dk1"/>
              </a:buClr>
              <a:buSzPct val="100000"/>
              <a:buChar char="•"/>
            </a:pPr>
            <a:r>
              <a:rPr lang="en-US" sz="2000">
                <a:latin typeface="Arial"/>
                <a:ea typeface="Arial"/>
                <a:cs typeface="Arial"/>
                <a:sym typeface="Arial"/>
              </a:rPr>
              <a:t>If you do not choose TRS Care you can lose your ability to re-enroll later on an irrevocable basis</a:t>
            </a:r>
            <a:endParaRPr/>
          </a:p>
          <a:p>
            <a:pPr marL="182563" lvl="0" indent="-41592" algn="l" rtl="0">
              <a:lnSpc>
                <a:spcPct val="100000"/>
              </a:lnSpc>
              <a:spcBef>
                <a:spcPts val="600"/>
              </a:spcBef>
              <a:spcAft>
                <a:spcPts val="0"/>
              </a:spcAft>
              <a:buClr>
                <a:srgbClr val="1373BA"/>
              </a:buClr>
              <a:buSzPct val="100000"/>
              <a:buFont typeface="Arial"/>
              <a:buNone/>
            </a:pPr>
            <a:endParaRPr/>
          </a:p>
        </p:txBody>
      </p:sp>
      <p:pic>
        <p:nvPicPr>
          <p:cNvPr id="316" name="Google Shape;316;p14" descr="A picture containing graphical user interface&#10;&#10;Description automatically generated"/>
          <p:cNvPicPr preferRelativeResize="0"/>
          <p:nvPr/>
        </p:nvPicPr>
        <p:blipFill rotWithShape="1">
          <a:blip r:embed="rId3">
            <a:alphaModFix/>
          </a:blip>
          <a:srcRect/>
          <a:stretch/>
        </p:blipFill>
        <p:spPr>
          <a:xfrm>
            <a:off x="7884014" y="1554480"/>
            <a:ext cx="3749040" cy="3749040"/>
          </a:xfrm>
          <a:prstGeom prst="rect">
            <a:avLst/>
          </a:prstGeom>
          <a:noFill/>
          <a:ln>
            <a:noFill/>
          </a:ln>
        </p:spPr>
      </p:pic>
    </p:spTree>
    <p:extLst>
      <p:ext uri="{BB962C8B-B14F-4D97-AF65-F5344CB8AC3E}">
        <p14:creationId xmlns:p14="http://schemas.microsoft.com/office/powerpoint/2010/main" val="3890756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5"/>
          <p:cNvSpPr txBox="1">
            <a:spLocks noGrp="1"/>
          </p:cNvSpPr>
          <p:nvPr>
            <p:ph type="title"/>
          </p:nvPr>
        </p:nvSpPr>
        <p:spPr>
          <a:xfrm>
            <a:off x="558801" y="447291"/>
            <a:ext cx="7588885" cy="5847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678D5"/>
              </a:buClr>
              <a:buSzPct val="100000"/>
              <a:buFont typeface="Helvetica Neue"/>
              <a:buNone/>
            </a:pPr>
            <a:r>
              <a:rPr lang="en-US"/>
              <a:t>Caution</a:t>
            </a:r>
            <a:endParaRPr/>
          </a:p>
        </p:txBody>
      </p:sp>
      <p:sp>
        <p:nvSpPr>
          <p:cNvPr id="322" name="Google Shape;322;p15"/>
          <p:cNvSpPr txBox="1">
            <a:spLocks noGrp="1"/>
          </p:cNvSpPr>
          <p:nvPr>
            <p:ph type="body" idx="1"/>
          </p:nvPr>
        </p:nvSpPr>
        <p:spPr>
          <a:xfrm>
            <a:off x="558946" y="1517302"/>
            <a:ext cx="11177324" cy="4114800"/>
          </a:xfrm>
          <a:prstGeom prst="rect">
            <a:avLst/>
          </a:prstGeom>
          <a:noFill/>
          <a:ln>
            <a:noFill/>
          </a:ln>
        </p:spPr>
        <p:txBody>
          <a:bodyPr spcFirstLastPara="1" wrap="square" lIns="91425" tIns="45700" rIns="91425" bIns="45700" anchor="t" anchorCtr="0">
            <a:normAutofit lnSpcReduction="10000"/>
          </a:bodyPr>
          <a:lstStyle/>
          <a:p>
            <a:pPr marL="182563" lvl="0" indent="-182563" algn="l" rtl="0">
              <a:lnSpc>
                <a:spcPct val="100000"/>
              </a:lnSpc>
              <a:spcBef>
                <a:spcPts val="0"/>
              </a:spcBef>
              <a:spcAft>
                <a:spcPts val="0"/>
              </a:spcAft>
              <a:buClr>
                <a:schemeClr val="dk1"/>
              </a:buClr>
              <a:buSzPts val="1800"/>
              <a:buChar char="•"/>
            </a:pPr>
            <a:r>
              <a:rPr lang="en-US" sz="1800"/>
              <a:t>TRS Care is dependent on the Texas Legislature</a:t>
            </a:r>
            <a:endParaRPr/>
          </a:p>
          <a:p>
            <a:pPr marL="182563" lvl="0" indent="-182563" algn="l" rtl="0">
              <a:lnSpc>
                <a:spcPct val="100000"/>
              </a:lnSpc>
              <a:spcBef>
                <a:spcPts val="600"/>
              </a:spcBef>
              <a:spcAft>
                <a:spcPts val="0"/>
              </a:spcAft>
              <a:buClr>
                <a:schemeClr val="dk1"/>
              </a:buClr>
              <a:buSzPts val="1800"/>
              <a:buChar char="•"/>
            </a:pPr>
            <a:r>
              <a:rPr lang="en-US" sz="1800"/>
              <a:t>It could be repealed – HB 430 – Rep. Ken King (Panhandle district – Canadian)</a:t>
            </a:r>
            <a:endParaRPr/>
          </a:p>
          <a:p>
            <a:pPr marL="625475" lvl="1" indent="-168275" algn="l" rtl="0">
              <a:lnSpc>
                <a:spcPct val="100000"/>
              </a:lnSpc>
              <a:spcBef>
                <a:spcPts val="600"/>
              </a:spcBef>
              <a:spcAft>
                <a:spcPts val="0"/>
              </a:spcAft>
              <a:buClr>
                <a:schemeClr val="dk1"/>
              </a:buClr>
              <a:buSzPts val="1800"/>
              <a:buChar char="•"/>
            </a:pPr>
            <a:r>
              <a:rPr lang="en-US" sz="1800"/>
              <a:t>Contact your State Representatives and Senators to oppose this!</a:t>
            </a:r>
            <a:endParaRPr/>
          </a:p>
          <a:p>
            <a:pPr marL="182563" lvl="0" indent="-182563" algn="l" rtl="0">
              <a:lnSpc>
                <a:spcPct val="100000"/>
              </a:lnSpc>
              <a:spcBef>
                <a:spcPts val="600"/>
              </a:spcBef>
              <a:spcAft>
                <a:spcPts val="0"/>
              </a:spcAft>
              <a:buClr>
                <a:schemeClr val="dk1"/>
              </a:buClr>
              <a:buSzPts val="1800"/>
              <a:buChar char="•"/>
            </a:pPr>
            <a:r>
              <a:rPr lang="en-US" sz="1800"/>
              <a:t>If repealed what could happen?</a:t>
            </a:r>
            <a:endParaRPr/>
          </a:p>
          <a:p>
            <a:pPr marL="625475" lvl="1" indent="-168275" algn="l" rtl="0">
              <a:lnSpc>
                <a:spcPct val="100000"/>
              </a:lnSpc>
              <a:spcBef>
                <a:spcPts val="600"/>
              </a:spcBef>
              <a:spcAft>
                <a:spcPts val="0"/>
              </a:spcAft>
              <a:buClr>
                <a:schemeClr val="dk1"/>
              </a:buClr>
              <a:buSzPts val="1800"/>
              <a:buChar char="•"/>
            </a:pPr>
            <a:r>
              <a:rPr lang="en-US" sz="1800"/>
              <a:t>Below age 65  - “Deep Doo Doo”</a:t>
            </a:r>
            <a:endParaRPr/>
          </a:p>
          <a:p>
            <a:pPr marL="1077913" lvl="2" indent="-163512" algn="l" rtl="0">
              <a:lnSpc>
                <a:spcPct val="100000"/>
              </a:lnSpc>
              <a:spcBef>
                <a:spcPts val="600"/>
              </a:spcBef>
              <a:spcAft>
                <a:spcPts val="0"/>
              </a:spcAft>
              <a:buClr>
                <a:schemeClr val="dk1"/>
              </a:buClr>
              <a:buSzPts val="1800"/>
              <a:buChar char="•"/>
            </a:pPr>
            <a:r>
              <a:rPr lang="en-US" sz="1800"/>
              <a:t>Will be difficult to get healthcare coverage but not impossible</a:t>
            </a:r>
            <a:endParaRPr/>
          </a:p>
          <a:p>
            <a:pPr marL="1077913" lvl="2" indent="-163512" algn="l" rtl="0">
              <a:lnSpc>
                <a:spcPct val="100000"/>
              </a:lnSpc>
              <a:spcBef>
                <a:spcPts val="600"/>
              </a:spcBef>
              <a:spcAft>
                <a:spcPts val="0"/>
              </a:spcAft>
              <a:buClr>
                <a:schemeClr val="dk1"/>
              </a:buClr>
              <a:buSzPts val="1800"/>
              <a:buChar char="•"/>
            </a:pPr>
            <a:r>
              <a:rPr lang="en-US" sz="1800"/>
              <a:t>Consider using a reputable health insurance broker – check references and experience</a:t>
            </a:r>
            <a:endParaRPr/>
          </a:p>
          <a:p>
            <a:pPr marL="1077913" lvl="2" indent="-163512" algn="l" rtl="0">
              <a:lnSpc>
                <a:spcPct val="100000"/>
              </a:lnSpc>
              <a:spcBef>
                <a:spcPts val="600"/>
              </a:spcBef>
              <a:spcAft>
                <a:spcPts val="0"/>
              </a:spcAft>
              <a:buClr>
                <a:schemeClr val="dk1"/>
              </a:buClr>
              <a:buSzPts val="1800"/>
              <a:buChar char="•"/>
            </a:pPr>
            <a:r>
              <a:rPr lang="en-US" sz="1800"/>
              <a:t>Got to  Affordable Care Act contacts – under Biden Administrations these will be more abundant</a:t>
            </a:r>
            <a:endParaRPr/>
          </a:p>
          <a:p>
            <a:pPr marL="625475" lvl="1" indent="-168275" algn="l" rtl="0">
              <a:lnSpc>
                <a:spcPct val="100000"/>
              </a:lnSpc>
              <a:spcBef>
                <a:spcPts val="600"/>
              </a:spcBef>
              <a:spcAft>
                <a:spcPts val="0"/>
              </a:spcAft>
              <a:buClr>
                <a:schemeClr val="dk1"/>
              </a:buClr>
              <a:buSzPts val="1800"/>
              <a:buChar char="•"/>
            </a:pPr>
            <a:r>
              <a:rPr lang="en-US" sz="1800"/>
              <a:t>Age 65 +</a:t>
            </a:r>
            <a:endParaRPr/>
          </a:p>
          <a:p>
            <a:pPr marL="1077913" lvl="2" indent="-163512" algn="l" rtl="0">
              <a:lnSpc>
                <a:spcPct val="100000"/>
              </a:lnSpc>
              <a:spcBef>
                <a:spcPts val="600"/>
              </a:spcBef>
              <a:spcAft>
                <a:spcPts val="0"/>
              </a:spcAft>
              <a:buClr>
                <a:schemeClr val="dk1"/>
              </a:buClr>
              <a:buSzPts val="1800"/>
              <a:buChar char="•"/>
            </a:pPr>
            <a:r>
              <a:rPr lang="en-US" sz="1800"/>
              <a:t>Will use Medicare and need to select a Medicare Advantage Plan or Medicare Supplement</a:t>
            </a:r>
            <a:endParaRPr/>
          </a:p>
          <a:p>
            <a:pPr marL="1077913" lvl="2" indent="-163512" algn="l" rtl="0">
              <a:lnSpc>
                <a:spcPct val="100000"/>
              </a:lnSpc>
              <a:spcBef>
                <a:spcPts val="600"/>
              </a:spcBef>
              <a:spcAft>
                <a:spcPts val="0"/>
              </a:spcAft>
              <a:buClr>
                <a:schemeClr val="dk1"/>
              </a:buClr>
              <a:buSzPts val="1800"/>
              <a:buChar char="•"/>
            </a:pPr>
            <a:r>
              <a:rPr lang="en-US" sz="1800"/>
              <a:t>Medicare website is excellent resource</a:t>
            </a:r>
            <a:endParaRPr/>
          </a:p>
          <a:p>
            <a:pPr marL="1077913" lvl="2" indent="-163512" algn="l" rtl="0">
              <a:lnSpc>
                <a:spcPct val="100000"/>
              </a:lnSpc>
              <a:spcBef>
                <a:spcPts val="600"/>
              </a:spcBef>
              <a:spcAft>
                <a:spcPts val="0"/>
              </a:spcAft>
              <a:buClr>
                <a:schemeClr val="dk1"/>
              </a:buClr>
              <a:buSzPts val="1800"/>
              <a:buChar char="•"/>
            </a:pPr>
            <a:r>
              <a:rPr lang="en-US" sz="1800"/>
              <a:t>Consider using a reputable health insurance broker – check references and experience</a:t>
            </a:r>
            <a:endParaRPr/>
          </a:p>
          <a:p>
            <a:pPr marL="182563" lvl="0" indent="-30162" algn="l" rtl="0">
              <a:lnSpc>
                <a:spcPct val="100000"/>
              </a:lnSpc>
              <a:spcBef>
                <a:spcPts val="600"/>
              </a:spcBef>
              <a:spcAft>
                <a:spcPts val="0"/>
              </a:spcAft>
              <a:buClr>
                <a:srgbClr val="1373BA"/>
              </a:buClr>
              <a:buSzPts val="2400"/>
              <a:buFont typeface="Arial"/>
              <a:buNone/>
            </a:pPr>
            <a:endParaRPr/>
          </a:p>
        </p:txBody>
      </p:sp>
    </p:spTree>
    <p:extLst>
      <p:ext uri="{BB962C8B-B14F-4D97-AF65-F5344CB8AC3E}">
        <p14:creationId xmlns:p14="http://schemas.microsoft.com/office/powerpoint/2010/main" val="3172663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16"/>
          <p:cNvSpPr txBox="1">
            <a:spLocks noGrp="1"/>
          </p:cNvSpPr>
          <p:nvPr>
            <p:ph type="title"/>
          </p:nvPr>
        </p:nvSpPr>
        <p:spPr>
          <a:xfrm>
            <a:off x="558801" y="447291"/>
            <a:ext cx="7588885" cy="5847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678D5"/>
              </a:buClr>
              <a:buSzPct val="100000"/>
              <a:buFont typeface="Helvetica Neue"/>
              <a:buNone/>
            </a:pPr>
            <a:r>
              <a:rPr lang="en-US"/>
              <a:t>TRS Care</a:t>
            </a:r>
            <a:endParaRPr/>
          </a:p>
        </p:txBody>
      </p:sp>
      <p:sp>
        <p:nvSpPr>
          <p:cNvPr id="328" name="Google Shape;328;p16"/>
          <p:cNvSpPr txBox="1">
            <a:spLocks noGrp="1"/>
          </p:cNvSpPr>
          <p:nvPr>
            <p:ph type="body" idx="1"/>
          </p:nvPr>
        </p:nvSpPr>
        <p:spPr>
          <a:xfrm>
            <a:off x="558946" y="1517302"/>
            <a:ext cx="7588740" cy="4114800"/>
          </a:xfrm>
          <a:prstGeom prst="rect">
            <a:avLst/>
          </a:prstGeom>
          <a:noFill/>
          <a:ln>
            <a:noFill/>
          </a:ln>
        </p:spPr>
        <p:txBody>
          <a:bodyPr spcFirstLastPara="1" wrap="square" lIns="91425" tIns="45700" rIns="91425" bIns="45700" anchor="t" anchorCtr="0">
            <a:normAutofit/>
          </a:bodyPr>
          <a:lstStyle/>
          <a:p>
            <a:pPr marL="182563" lvl="0" indent="-182563" algn="l" rtl="0">
              <a:lnSpc>
                <a:spcPct val="100000"/>
              </a:lnSpc>
              <a:spcBef>
                <a:spcPts val="0"/>
              </a:spcBef>
              <a:spcAft>
                <a:spcPts val="0"/>
              </a:spcAft>
              <a:buClr>
                <a:schemeClr val="dk1"/>
              </a:buClr>
              <a:buSzPts val="2400"/>
              <a:buChar char="•"/>
            </a:pPr>
            <a:r>
              <a:rPr lang="en-US" dirty="0">
                <a:latin typeface="Arial"/>
                <a:ea typeface="Arial"/>
                <a:cs typeface="Arial"/>
                <a:sym typeface="Arial"/>
              </a:rPr>
              <a:t>Excellent material on TRS Website</a:t>
            </a:r>
            <a:endParaRPr dirty="0"/>
          </a:p>
          <a:p>
            <a:pPr marL="625475" lvl="1" indent="-168275" algn="l" rtl="0">
              <a:lnSpc>
                <a:spcPct val="100000"/>
              </a:lnSpc>
              <a:spcBef>
                <a:spcPts val="600"/>
              </a:spcBef>
              <a:spcAft>
                <a:spcPts val="0"/>
              </a:spcAft>
              <a:buClr>
                <a:schemeClr val="dk1"/>
              </a:buClr>
              <a:buSzPts val="2400"/>
              <a:buChar char="•"/>
            </a:pPr>
            <a:r>
              <a:rPr lang="en-US" dirty="0">
                <a:latin typeface="Arial"/>
                <a:ea typeface="Arial"/>
                <a:cs typeface="Arial"/>
                <a:sym typeface="Arial"/>
              </a:rPr>
              <a:t>Plan Highlights and Premiums:</a:t>
            </a:r>
            <a:endParaRPr dirty="0"/>
          </a:p>
          <a:p>
            <a:pPr marL="1077913" lvl="2" indent="-163512" algn="l" rtl="0">
              <a:lnSpc>
                <a:spcPct val="100000"/>
              </a:lnSpc>
              <a:spcBef>
                <a:spcPts val="600"/>
              </a:spcBef>
              <a:spcAft>
                <a:spcPts val="0"/>
              </a:spcAft>
              <a:buClr>
                <a:schemeClr val="dk1"/>
              </a:buClr>
              <a:buSzPts val="2400"/>
              <a:buChar char="•"/>
            </a:pPr>
            <a:r>
              <a:rPr lang="en-US" u="sng" dirty="0">
                <a:solidFill>
                  <a:schemeClr val="hlink"/>
                </a:solidFill>
                <a:latin typeface="Arial"/>
                <a:ea typeface="Arial"/>
                <a:cs typeface="Arial"/>
                <a:sym typeface="Arial"/>
                <a:hlinkClick r:id="rId3"/>
              </a:rPr>
              <a:t>https://www.trs.texas.gov/TRS%20Documents/trs-care-2023-plan-highlights.pdf</a:t>
            </a:r>
            <a:endParaRPr dirty="0">
              <a:latin typeface="Arial"/>
              <a:ea typeface="Arial"/>
              <a:cs typeface="Arial"/>
              <a:sym typeface="Arial"/>
            </a:endParaRPr>
          </a:p>
          <a:p>
            <a:pPr marL="625475" lvl="1" indent="-168275" algn="l" rtl="0">
              <a:lnSpc>
                <a:spcPct val="100000"/>
              </a:lnSpc>
              <a:spcBef>
                <a:spcPts val="600"/>
              </a:spcBef>
              <a:spcAft>
                <a:spcPts val="0"/>
              </a:spcAft>
              <a:buClr>
                <a:schemeClr val="dk1"/>
              </a:buClr>
              <a:buSzPts val="2400"/>
              <a:buChar char="•"/>
            </a:pPr>
            <a:r>
              <a:rPr lang="en-US" dirty="0">
                <a:latin typeface="Arial"/>
                <a:ea typeface="Arial"/>
                <a:cs typeface="Arial"/>
                <a:sym typeface="Arial"/>
              </a:rPr>
              <a:t>For those age 65 or over, comparison of TRS Care to other coverage:</a:t>
            </a:r>
            <a:endParaRPr dirty="0"/>
          </a:p>
          <a:p>
            <a:pPr marL="1077913" lvl="2" indent="-163512" algn="l" rtl="0">
              <a:lnSpc>
                <a:spcPct val="100000"/>
              </a:lnSpc>
              <a:spcBef>
                <a:spcPts val="600"/>
              </a:spcBef>
              <a:spcAft>
                <a:spcPts val="0"/>
              </a:spcAft>
              <a:buClr>
                <a:schemeClr val="dk1"/>
              </a:buClr>
              <a:buSzPts val="2400"/>
              <a:buChar char="•"/>
            </a:pPr>
            <a:r>
              <a:rPr lang="en-US" u="sng" dirty="0">
                <a:solidFill>
                  <a:schemeClr val="hlink"/>
                </a:solidFill>
                <a:latin typeface="Arial"/>
                <a:ea typeface="Arial"/>
                <a:cs typeface="Arial"/>
                <a:sym typeface="Arial"/>
                <a:hlinkClick r:id="rId4"/>
              </a:rPr>
              <a:t>https://www.trs.texas.gov/TRS%20Documents/health_care_info_session_medicare_flyer.pdf</a:t>
            </a:r>
            <a:r>
              <a:rPr lang="en-US" dirty="0">
                <a:latin typeface="Arial"/>
                <a:ea typeface="Arial"/>
                <a:cs typeface="Arial"/>
                <a:sym typeface="Arial"/>
              </a:rPr>
              <a:t> </a:t>
            </a:r>
            <a:endParaRPr dirty="0"/>
          </a:p>
          <a:p>
            <a:pPr marL="182563" lvl="0" indent="-30162" algn="l" rtl="0">
              <a:lnSpc>
                <a:spcPct val="100000"/>
              </a:lnSpc>
              <a:spcBef>
                <a:spcPts val="600"/>
              </a:spcBef>
              <a:spcAft>
                <a:spcPts val="0"/>
              </a:spcAft>
              <a:buClr>
                <a:srgbClr val="1373BA"/>
              </a:buClr>
              <a:buSzPts val="2400"/>
              <a:buFont typeface="Arial"/>
              <a:buNone/>
            </a:pPr>
            <a:endParaRPr dirty="0"/>
          </a:p>
        </p:txBody>
      </p:sp>
      <p:pic>
        <p:nvPicPr>
          <p:cNvPr id="329" name="Google Shape;329;p16" descr="A picture containing text, computer, computer, electronics&#10;&#10;Description automatically generated"/>
          <p:cNvPicPr preferRelativeResize="0"/>
          <p:nvPr/>
        </p:nvPicPr>
        <p:blipFill rotWithShape="1">
          <a:blip r:embed="rId5">
            <a:alphaModFix/>
          </a:blip>
          <a:srcRect/>
          <a:stretch/>
        </p:blipFill>
        <p:spPr>
          <a:xfrm>
            <a:off x="7815942" y="2481942"/>
            <a:ext cx="4376057" cy="4376057"/>
          </a:xfrm>
          <a:prstGeom prst="rect">
            <a:avLst/>
          </a:prstGeom>
          <a:noFill/>
          <a:ln>
            <a:noFill/>
          </a:ln>
        </p:spPr>
      </p:pic>
    </p:spTree>
    <p:extLst>
      <p:ext uri="{BB962C8B-B14F-4D97-AF65-F5344CB8AC3E}">
        <p14:creationId xmlns:p14="http://schemas.microsoft.com/office/powerpoint/2010/main" val="4179999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CA68F2-E4D7-8F46-83EC-5208008FA7EC}"/>
              </a:ext>
            </a:extLst>
          </p:cNvPr>
          <p:cNvSpPr>
            <a:spLocks noGrp="1"/>
          </p:cNvSpPr>
          <p:nvPr>
            <p:ph type="body" sz="quarter" idx="12"/>
          </p:nvPr>
        </p:nvSpPr>
        <p:spPr/>
        <p:txBody>
          <a:bodyPr/>
          <a:lstStyle/>
          <a:p>
            <a:r>
              <a:rPr lang="en-US"/>
              <a:t>Medicare</a:t>
            </a:r>
          </a:p>
        </p:txBody>
      </p:sp>
    </p:spTree>
    <p:extLst>
      <p:ext uri="{BB962C8B-B14F-4D97-AF65-F5344CB8AC3E}">
        <p14:creationId xmlns:p14="http://schemas.microsoft.com/office/powerpoint/2010/main" val="2776090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B451F-50A0-BA41-B5F7-67F56D57405C}"/>
              </a:ext>
            </a:extLst>
          </p:cNvPr>
          <p:cNvSpPr>
            <a:spLocks noGrp="1"/>
          </p:cNvSpPr>
          <p:nvPr>
            <p:ph type="title"/>
          </p:nvPr>
        </p:nvSpPr>
        <p:spPr/>
        <p:txBody>
          <a:bodyPr>
            <a:normAutofit fontScale="90000"/>
          </a:bodyPr>
          <a:lstStyle/>
          <a:p>
            <a:r>
              <a:rPr lang="en-US"/>
              <a:t>Medicare</a:t>
            </a:r>
          </a:p>
        </p:txBody>
      </p:sp>
      <p:sp>
        <p:nvSpPr>
          <p:cNvPr id="3" name="Content Placeholder 1">
            <a:extLst>
              <a:ext uri="{FF2B5EF4-FFF2-40B4-BE49-F238E27FC236}">
                <a16:creationId xmlns:a16="http://schemas.microsoft.com/office/drawing/2014/main" id="{745B916A-75BC-3621-609B-74AA006B9F5A}"/>
              </a:ext>
            </a:extLst>
          </p:cNvPr>
          <p:cNvSpPr txBox="1">
            <a:spLocks/>
          </p:cNvSpPr>
          <p:nvPr/>
        </p:nvSpPr>
        <p:spPr>
          <a:xfrm>
            <a:off x="610616" y="1381760"/>
            <a:ext cx="7216028" cy="5476240"/>
          </a:xfrm>
          <a:prstGeom prst="rect">
            <a:avLst/>
          </a:prstGeom>
        </p:spPr>
        <p:txBody>
          <a:bodyPr/>
          <a:lstStyle>
            <a:lvl1pPr marL="228600" indent="-228600" algn="l" defTabSz="914400" rtl="0" eaLnBrk="1" latinLnBrk="0" hangingPunct="1">
              <a:lnSpc>
                <a:spcPct val="100000"/>
              </a:lnSpc>
              <a:spcBef>
                <a:spcPts val="0"/>
              </a:spcBef>
              <a:spcAft>
                <a:spcPts val="1000"/>
              </a:spcAft>
              <a:buClr>
                <a:srgbClr val="0678D5"/>
              </a:buClr>
              <a:buSzPct val="80000"/>
              <a:buFont typeface="Arial"/>
              <a:buChar char="•"/>
              <a:defRPr sz="28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spcAft>
                <a:spcPts val="1000"/>
              </a:spcAft>
              <a:buClr>
                <a:srgbClr val="0678D5"/>
              </a:buClr>
              <a:buSzPct val="80000"/>
              <a:buFont typeface="Arial"/>
              <a:buChar char="•"/>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00000"/>
              </a:lnSpc>
              <a:spcBef>
                <a:spcPts val="500"/>
              </a:spcBef>
              <a:spcAft>
                <a:spcPts val="1000"/>
              </a:spcAft>
              <a:buClr>
                <a:srgbClr val="0678D5"/>
              </a:buClr>
              <a:buSzPct val="80000"/>
              <a:buFont typeface="Arial"/>
              <a:buChar char="•"/>
              <a:defRPr sz="20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143000" indent="-228600" algn="l" defTabSz="914400" rtl="0" eaLnBrk="1" latinLnBrk="0" hangingPunct="1">
              <a:lnSpc>
                <a:spcPct val="100000"/>
              </a:lnSpc>
              <a:spcBef>
                <a:spcPts val="500"/>
              </a:spcBef>
              <a:spcAft>
                <a:spcPts val="1000"/>
              </a:spcAft>
              <a:buClr>
                <a:srgbClr val="0678D5"/>
              </a:buClr>
              <a:buSzPct val="80000"/>
              <a:buFont typeface="Arial"/>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143000" indent="-228600" algn="l" defTabSz="914400" rtl="0" eaLnBrk="1" latinLnBrk="0" hangingPunct="1">
              <a:lnSpc>
                <a:spcPct val="100000"/>
              </a:lnSpc>
              <a:spcBef>
                <a:spcPts val="500"/>
              </a:spcBef>
              <a:spcAft>
                <a:spcPts val="1000"/>
              </a:spcAft>
              <a:buClr>
                <a:srgbClr val="0678D5"/>
              </a:buClr>
              <a:buSzPct val="80000"/>
              <a:buFont typeface="Arial"/>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Aft>
                <a:spcPts val="1600"/>
              </a:spcAft>
              <a:buNone/>
            </a:pPr>
            <a:r>
              <a:rPr lang="en-US" dirty="0" err="1">
                <a:solidFill>
                  <a:srgbClr val="0070C0"/>
                </a:solidFill>
              </a:rPr>
              <a:t>Part A (Hospital Insurance)</a:t>
            </a:r>
          </a:p>
          <a:p>
            <a:r>
              <a:rPr lang="en-US" sz="2400" dirty="0" err="1"/>
              <a:t>Pays for most basic hospital care and follow-up and some outpatient services</a:t>
            </a:r>
          </a:p>
          <a:p>
            <a:r>
              <a:rPr lang="en-US" sz="2400" dirty="0" err="1"/>
              <a:t>No premium</a:t>
            </a:r>
            <a:br>
              <a:rPr lang="en-US" dirty="0" err="1"/>
            </a:br>
            <a:endParaRPr lang="en-US" dirty="0" err="1"/>
          </a:p>
          <a:p>
            <a:pPr marL="0" indent="0">
              <a:spcAft>
                <a:spcPts val="1600"/>
              </a:spcAft>
              <a:buNone/>
            </a:pPr>
            <a:r>
              <a:rPr lang="en-US" dirty="0" err="1">
                <a:solidFill>
                  <a:srgbClr val="0070C0"/>
                </a:solidFill>
              </a:rPr>
              <a:t>Part B (Medical Insurance)</a:t>
            </a:r>
          </a:p>
          <a:p>
            <a:r>
              <a:rPr lang="en-US" sz="2400" dirty="0" err="1"/>
              <a:t>Helps pay most outpatient treatment</a:t>
            </a:r>
          </a:p>
          <a:p>
            <a:r>
              <a:rPr lang="en-US" sz="2400" dirty="0" err="1"/>
              <a:t>Monthly premium deducted from Social Security</a:t>
            </a:r>
          </a:p>
        </p:txBody>
      </p:sp>
      <p:sp>
        <p:nvSpPr>
          <p:cNvPr id="4" name="TextBox 3">
            <a:extLst>
              <a:ext uri="{FF2B5EF4-FFF2-40B4-BE49-F238E27FC236}">
                <a16:creationId xmlns:a16="http://schemas.microsoft.com/office/drawing/2014/main" id="{C5485942-6F55-CE69-F07E-227CE5FFD6B4}"/>
              </a:ext>
            </a:extLst>
          </p:cNvPr>
          <p:cNvSpPr txBox="1"/>
          <p:nvPr/>
        </p:nvSpPr>
        <p:spPr>
          <a:xfrm>
            <a:off x="710898" y="5994974"/>
            <a:ext cx="9986329" cy="430887"/>
          </a:xfrm>
          <a:prstGeom prst="rect">
            <a:avLst/>
          </a:prstGeom>
          <a:noFill/>
        </p:spPr>
        <p:txBody>
          <a:bodyPr wrap="square" rtlCol="0">
            <a:spAutoFit/>
          </a:bodyPr>
          <a:lstStyle/>
          <a:p>
            <a:r>
              <a:rPr lang="en-US" sz="1200" dirty="0">
                <a:latin typeface="Arial" panose="020B0604020202020204" pitchFamily="34" charset="0"/>
                <a:ea typeface="Helvetica" charset="0"/>
                <a:cs typeface="Arial" panose="020B0604020202020204" pitchFamily="34" charset="0"/>
              </a:rPr>
              <a:t>Sources: Medicare Fact Sheet, 2022; Medicare &amp; You Handbook 2023 (</a:t>
            </a:r>
            <a:r>
              <a:rPr lang="en-US" sz="1200" dirty="0">
                <a:latin typeface="Arial" panose="020B0604020202020204" pitchFamily="34" charset="0"/>
                <a:ea typeface="Helvetica" charset="0"/>
                <a:cs typeface="Arial" panose="020B0604020202020204" pitchFamily="34" charset="0"/>
                <a:hlinkClick r:id="rId3"/>
              </a:rPr>
              <a:t>https://www.medicare.gov/Pubs/pdf/10050-medicare-and-you.pdf</a:t>
            </a:r>
            <a:r>
              <a:rPr lang="en-US" sz="1000" dirty="0">
                <a:latin typeface="Arial" panose="020B0604020202020204" pitchFamily="34" charset="0"/>
                <a:ea typeface="Helvetica" charset="0"/>
                <a:cs typeface="Arial" panose="020B0604020202020204" pitchFamily="34" charset="0"/>
              </a:rPr>
              <a:t>)</a:t>
            </a:r>
          </a:p>
          <a:p>
            <a:endParaRPr lang="en-US" sz="1000" dirty="0">
              <a:latin typeface="Arial" panose="020B0604020202020204" pitchFamily="34" charset="0"/>
              <a:ea typeface="Helvetica" charset="0"/>
              <a:cs typeface="Arial" panose="020B0604020202020204" pitchFamily="34" charset="0"/>
            </a:endParaRPr>
          </a:p>
        </p:txBody>
      </p:sp>
      <p:sp>
        <p:nvSpPr>
          <p:cNvPr id="8" name="TextBox 7">
            <a:extLst>
              <a:ext uri="{FF2B5EF4-FFF2-40B4-BE49-F238E27FC236}">
                <a16:creationId xmlns:a16="http://schemas.microsoft.com/office/drawing/2014/main" id="{FF281B0C-0A1B-4AA8-B443-6A8B36304782}"/>
              </a:ext>
            </a:extLst>
          </p:cNvPr>
          <p:cNvSpPr txBox="1"/>
          <p:nvPr/>
        </p:nvSpPr>
        <p:spPr>
          <a:xfrm>
            <a:off x="8273894" y="1833090"/>
            <a:ext cx="2625565" cy="3416320"/>
          </a:xfrm>
          <a:prstGeom prst="rect">
            <a:avLst/>
          </a:prstGeom>
          <a:solidFill>
            <a:srgbClr val="0777D5"/>
          </a:solidFill>
        </p:spPr>
        <p:txBody>
          <a:bodyPr wrap="square" lIns="182880" tIns="182880" rIns="182880" bIns="182880" rtlCol="0">
            <a:spAutoFit/>
          </a:bodyPr>
          <a:lstStyle/>
          <a:p>
            <a:pPr algn="ctr"/>
            <a:r>
              <a:rPr lang="en-US" sz="1800" dirty="0">
                <a:solidFill>
                  <a:schemeClr val="bg1"/>
                </a:solidFill>
              </a:rPr>
              <a:t>Medicare is the nation’s largest health insurance program, which covered more than 63.9 million Americans in 2021.</a:t>
            </a:r>
          </a:p>
          <a:p>
            <a:pPr algn="ctr"/>
            <a:endParaRPr lang="en-US" sz="1800" dirty="0">
              <a:solidFill>
                <a:schemeClr val="bg1"/>
              </a:solidFill>
            </a:endParaRPr>
          </a:p>
          <a:p>
            <a:pPr algn="ctr"/>
            <a:endParaRPr lang="en-US" sz="1800" dirty="0">
              <a:solidFill>
                <a:schemeClr val="bg1"/>
              </a:solidFill>
            </a:endParaRPr>
          </a:p>
          <a:p>
            <a:pPr algn="ctr"/>
            <a:endParaRPr lang="en-US" sz="1800" dirty="0">
              <a:solidFill>
                <a:schemeClr val="bg1"/>
              </a:solidFill>
            </a:endParaRPr>
          </a:p>
          <a:p>
            <a:pPr algn="ctr"/>
            <a:endParaRPr lang="en-US" sz="1800" dirty="0">
              <a:solidFill>
                <a:schemeClr val="bg1"/>
              </a:solidFill>
            </a:endParaRPr>
          </a:p>
          <a:p>
            <a:pPr algn="ctr"/>
            <a:endParaRPr lang="en-US" sz="1800" dirty="0">
              <a:solidFill>
                <a:schemeClr val="bg1"/>
              </a:solidFill>
            </a:endParaRPr>
          </a:p>
        </p:txBody>
      </p:sp>
      <p:pic>
        <p:nvPicPr>
          <p:cNvPr id="10" name="Graphic 9" descr="Medical with solid fill">
            <a:extLst>
              <a:ext uri="{FF2B5EF4-FFF2-40B4-BE49-F238E27FC236}">
                <a16:creationId xmlns:a16="http://schemas.microsoft.com/office/drawing/2014/main" id="{B9802BE9-684C-9E71-F3DD-F9DC487A4D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6544" y="3901697"/>
            <a:ext cx="1057759" cy="1057759"/>
          </a:xfrm>
          <a:prstGeom prst="rect">
            <a:avLst/>
          </a:prstGeom>
        </p:spPr>
      </p:pic>
    </p:spTree>
    <p:extLst>
      <p:ext uri="{BB962C8B-B14F-4D97-AF65-F5344CB8AC3E}">
        <p14:creationId xmlns:p14="http://schemas.microsoft.com/office/powerpoint/2010/main" val="4214049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B451F-50A0-BA41-B5F7-67F56D57405C}"/>
              </a:ext>
            </a:extLst>
          </p:cNvPr>
          <p:cNvSpPr>
            <a:spLocks noGrp="1"/>
          </p:cNvSpPr>
          <p:nvPr>
            <p:ph type="title"/>
          </p:nvPr>
        </p:nvSpPr>
        <p:spPr/>
        <p:txBody>
          <a:bodyPr>
            <a:normAutofit fontScale="90000"/>
          </a:bodyPr>
          <a:lstStyle/>
          <a:p>
            <a:r>
              <a:rPr lang="en-US"/>
              <a:t>Medicare Options</a:t>
            </a:r>
          </a:p>
        </p:txBody>
      </p:sp>
      <p:sp>
        <p:nvSpPr>
          <p:cNvPr id="3" name="Content Placeholder 1">
            <a:extLst>
              <a:ext uri="{FF2B5EF4-FFF2-40B4-BE49-F238E27FC236}">
                <a16:creationId xmlns:a16="http://schemas.microsoft.com/office/drawing/2014/main" id="{745B916A-75BC-3621-609B-74AA006B9F5A}"/>
              </a:ext>
            </a:extLst>
          </p:cNvPr>
          <p:cNvSpPr txBox="1">
            <a:spLocks/>
          </p:cNvSpPr>
          <p:nvPr/>
        </p:nvSpPr>
        <p:spPr>
          <a:xfrm>
            <a:off x="610617" y="1381760"/>
            <a:ext cx="4953276" cy="4399108"/>
          </a:xfrm>
          <a:prstGeom prst="rect">
            <a:avLst/>
          </a:prstGeom>
        </p:spPr>
        <p:txBody>
          <a:bodyPr/>
          <a:lstStyle>
            <a:lvl1pPr marL="228600" indent="-228600" algn="l" defTabSz="914400" rtl="0" eaLnBrk="1" latinLnBrk="0" hangingPunct="1">
              <a:lnSpc>
                <a:spcPct val="100000"/>
              </a:lnSpc>
              <a:spcBef>
                <a:spcPts val="0"/>
              </a:spcBef>
              <a:spcAft>
                <a:spcPts val="1000"/>
              </a:spcAft>
              <a:buClr>
                <a:srgbClr val="0678D5"/>
              </a:buClr>
              <a:buSzPct val="80000"/>
              <a:buFont typeface="Arial"/>
              <a:buChar char="•"/>
              <a:defRPr sz="28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spcAft>
                <a:spcPts val="1000"/>
              </a:spcAft>
              <a:buClr>
                <a:srgbClr val="0678D5"/>
              </a:buClr>
              <a:buSzPct val="80000"/>
              <a:buFont typeface="Arial"/>
              <a:buChar char="•"/>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00000"/>
              </a:lnSpc>
              <a:spcBef>
                <a:spcPts val="500"/>
              </a:spcBef>
              <a:spcAft>
                <a:spcPts val="1000"/>
              </a:spcAft>
              <a:buClr>
                <a:srgbClr val="0678D5"/>
              </a:buClr>
              <a:buSzPct val="80000"/>
              <a:buFont typeface="Arial"/>
              <a:buChar char="•"/>
              <a:defRPr sz="20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143000" indent="-228600" algn="l" defTabSz="914400" rtl="0" eaLnBrk="1" latinLnBrk="0" hangingPunct="1">
              <a:lnSpc>
                <a:spcPct val="100000"/>
              </a:lnSpc>
              <a:spcBef>
                <a:spcPts val="500"/>
              </a:spcBef>
              <a:spcAft>
                <a:spcPts val="1000"/>
              </a:spcAft>
              <a:buClr>
                <a:srgbClr val="0678D5"/>
              </a:buClr>
              <a:buSzPct val="80000"/>
              <a:buFont typeface="Arial"/>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143000" indent="-228600" algn="l" defTabSz="914400" rtl="0" eaLnBrk="1" latinLnBrk="0" hangingPunct="1">
              <a:lnSpc>
                <a:spcPct val="100000"/>
              </a:lnSpc>
              <a:spcBef>
                <a:spcPts val="500"/>
              </a:spcBef>
              <a:spcAft>
                <a:spcPts val="1000"/>
              </a:spcAft>
              <a:buClr>
                <a:srgbClr val="0678D5"/>
              </a:buClr>
              <a:buSzPct val="80000"/>
              <a:buFont typeface="Arial"/>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600"/>
              </a:spcAft>
            </a:pPr>
            <a:r>
              <a:rPr lang="en-US" dirty="0" err="1"/>
              <a:t>Original Medicare Plan</a:t>
            </a:r>
          </a:p>
          <a:p>
            <a:pPr>
              <a:spcAft>
                <a:spcPts val="1600"/>
              </a:spcAft>
            </a:pPr>
            <a:r>
              <a:rPr lang="en-US" dirty="0" err="1"/>
              <a:t>Medicare Advantage</a:t>
            </a:r>
          </a:p>
          <a:p>
            <a:pPr>
              <a:spcAft>
                <a:spcPts val="1600"/>
              </a:spcAft>
            </a:pPr>
            <a:r>
              <a:rPr lang="en-US" dirty="0" err="1"/>
              <a:t>Call (800) 633-4227 or log on to www.medicare.gov</a:t>
            </a:r>
          </a:p>
        </p:txBody>
      </p:sp>
      <p:pic>
        <p:nvPicPr>
          <p:cNvPr id="6" name="Picture 5">
            <a:extLst>
              <a:ext uri="{FF2B5EF4-FFF2-40B4-BE49-F238E27FC236}">
                <a16:creationId xmlns:a16="http://schemas.microsoft.com/office/drawing/2014/main" id="{BBB11516-3B8F-53CF-B400-D4405D90CD17}"/>
              </a:ext>
            </a:extLst>
          </p:cNvPr>
          <p:cNvPicPr>
            <a:picLocks noChangeAspect="1"/>
          </p:cNvPicPr>
          <p:nvPr/>
        </p:nvPicPr>
        <p:blipFill rotWithShape="1">
          <a:blip r:embed="rId3"/>
          <a:srcRect l="8268" t="123" r="27586" b="-123"/>
          <a:stretch/>
        </p:blipFill>
        <p:spPr>
          <a:xfrm>
            <a:off x="6741762" y="1500537"/>
            <a:ext cx="4014061" cy="4171842"/>
          </a:xfrm>
          <a:prstGeom prst="rect">
            <a:avLst/>
          </a:prstGeom>
        </p:spPr>
      </p:pic>
      <p:sp>
        <p:nvSpPr>
          <p:cNvPr id="7" name="TextBox 6">
            <a:extLst>
              <a:ext uri="{FF2B5EF4-FFF2-40B4-BE49-F238E27FC236}">
                <a16:creationId xmlns:a16="http://schemas.microsoft.com/office/drawing/2014/main" id="{5C1BD4F5-9A1D-F352-F93E-43AE061E4957}"/>
              </a:ext>
            </a:extLst>
          </p:cNvPr>
          <p:cNvSpPr txBox="1"/>
          <p:nvPr/>
        </p:nvSpPr>
        <p:spPr>
          <a:xfrm>
            <a:off x="422726" y="5922865"/>
            <a:ext cx="7819399" cy="461665"/>
          </a:xfrm>
          <a:prstGeom prst="rect">
            <a:avLst/>
          </a:prstGeom>
          <a:noFill/>
        </p:spPr>
        <p:txBody>
          <a:bodyPr wrap="square">
            <a:spAutoFit/>
          </a:bodyPr>
          <a:lstStyle/>
          <a:p>
            <a:r>
              <a:rPr lang="en-US" sz="1200" dirty="0"/>
              <a:t>Source: Medicare &amp; You Handbook 2023 (</a:t>
            </a:r>
            <a:r>
              <a:rPr lang="en-US" sz="1200" dirty="0">
                <a:hlinkClick r:id="rId4"/>
              </a:rPr>
              <a:t>https://www.medicare.gov/Pubs/pdf/10050-medicare-and-you.pdf</a:t>
            </a:r>
            <a:r>
              <a:rPr lang="en-US" sz="1200" dirty="0"/>
              <a:t>)</a:t>
            </a:r>
          </a:p>
          <a:p>
            <a:endParaRPr lang="en-US" sz="1200" dirty="0"/>
          </a:p>
        </p:txBody>
      </p:sp>
    </p:spTree>
    <p:extLst>
      <p:ext uri="{BB962C8B-B14F-4D97-AF65-F5344CB8AC3E}">
        <p14:creationId xmlns:p14="http://schemas.microsoft.com/office/powerpoint/2010/main" val="1808048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5"/>
          <p:cNvSpPr txBox="1">
            <a:spLocks noGrp="1"/>
          </p:cNvSpPr>
          <p:nvPr>
            <p:ph type="body" idx="1"/>
          </p:nvPr>
        </p:nvSpPr>
        <p:spPr>
          <a:xfrm>
            <a:off x="700156" y="3282198"/>
            <a:ext cx="5395844" cy="12620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000"/>
              <a:buNone/>
            </a:pPr>
            <a:r>
              <a:rPr lang="en-US"/>
              <a:t>Other Insurances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6"/>
          <p:cNvSpPr txBox="1">
            <a:spLocks noGrp="1"/>
          </p:cNvSpPr>
          <p:nvPr>
            <p:ph type="title"/>
          </p:nvPr>
        </p:nvSpPr>
        <p:spPr>
          <a:xfrm>
            <a:off x="558801" y="447291"/>
            <a:ext cx="7588885" cy="5847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678D5"/>
              </a:buClr>
              <a:buSzPct val="100000"/>
              <a:buFont typeface="Helvetica Neue"/>
              <a:buNone/>
            </a:pPr>
            <a:r>
              <a:rPr lang="en-US"/>
              <a:t>Insurance Protection</a:t>
            </a:r>
            <a:endParaRPr/>
          </a:p>
        </p:txBody>
      </p:sp>
      <p:graphicFrame>
        <p:nvGraphicFramePr>
          <p:cNvPr id="389" name="Google Shape;389;p26"/>
          <p:cNvGraphicFramePr/>
          <p:nvPr/>
        </p:nvGraphicFramePr>
        <p:xfrm>
          <a:off x="840939" y="1828800"/>
          <a:ext cx="10512825" cy="3505225"/>
        </p:xfrm>
        <a:graphic>
          <a:graphicData uri="http://schemas.openxmlformats.org/drawingml/2006/table">
            <a:tbl>
              <a:tblPr firstRow="1" bandRow="1">
                <a:noFill/>
                <a:tableStyleId>{A51850EB-DDCB-4656-96F1-3D5EC2639531}</a:tableStyleId>
              </a:tblPr>
              <a:tblGrid>
                <a:gridCol w="3504275">
                  <a:extLst>
                    <a:ext uri="{9D8B030D-6E8A-4147-A177-3AD203B41FA5}">
                      <a16:colId xmlns:a16="http://schemas.microsoft.com/office/drawing/2014/main" val="20000"/>
                    </a:ext>
                  </a:extLst>
                </a:gridCol>
                <a:gridCol w="3504275">
                  <a:extLst>
                    <a:ext uri="{9D8B030D-6E8A-4147-A177-3AD203B41FA5}">
                      <a16:colId xmlns:a16="http://schemas.microsoft.com/office/drawing/2014/main" val="20001"/>
                    </a:ext>
                  </a:extLst>
                </a:gridCol>
                <a:gridCol w="3504275">
                  <a:extLst>
                    <a:ext uri="{9D8B030D-6E8A-4147-A177-3AD203B41FA5}">
                      <a16:colId xmlns:a16="http://schemas.microsoft.com/office/drawing/2014/main" val="20002"/>
                    </a:ext>
                  </a:extLst>
                </a:gridCol>
              </a:tblGrid>
              <a:tr h="796400">
                <a:tc>
                  <a:txBody>
                    <a:bodyPr/>
                    <a:lstStyle/>
                    <a:p>
                      <a:pPr marL="0" marR="0" lvl="0" indent="0" algn="l" rtl="0">
                        <a:spcBef>
                          <a:spcPts val="0"/>
                        </a:spcBef>
                        <a:spcAft>
                          <a:spcPts val="0"/>
                        </a:spcAft>
                        <a:buNone/>
                      </a:pPr>
                      <a:r>
                        <a:rPr lang="en-US" sz="1800" u="none" strike="noStrike" cap="none">
                          <a:latin typeface="Arial"/>
                          <a:ea typeface="Arial"/>
                          <a:cs typeface="Arial"/>
                          <a:sym typeface="Arial"/>
                        </a:rPr>
                        <a:t>Insurance Needs</a:t>
                      </a:r>
                      <a:endParaRPr/>
                    </a:p>
                  </a:txBody>
                  <a:tcPr marL="116800" marR="116800" marT="45700" marB="45700" anchor="ctr" anchorCtr="1">
                    <a:solidFill>
                      <a:srgbClr val="0678D5"/>
                    </a:solidFill>
                  </a:tcPr>
                </a:tc>
                <a:tc>
                  <a:txBody>
                    <a:bodyPr/>
                    <a:lstStyle/>
                    <a:p>
                      <a:pPr marL="0" marR="0" lvl="0" indent="0" algn="ctr" rtl="0">
                        <a:spcBef>
                          <a:spcPts val="0"/>
                        </a:spcBef>
                        <a:spcAft>
                          <a:spcPts val="0"/>
                        </a:spcAft>
                        <a:buNone/>
                      </a:pPr>
                      <a:r>
                        <a:rPr lang="en-US" sz="1800">
                          <a:latin typeface="Arial"/>
                          <a:ea typeface="Arial"/>
                          <a:cs typeface="Arial"/>
                          <a:sym typeface="Arial"/>
                        </a:rPr>
                        <a:t>Near Retirement</a:t>
                      </a:r>
                      <a:endParaRPr/>
                    </a:p>
                  </a:txBody>
                  <a:tcPr marL="116800" marR="116800" marT="45700" marB="45700" anchor="ctr" anchorCtr="1">
                    <a:solidFill>
                      <a:srgbClr val="0678D5"/>
                    </a:solidFill>
                  </a:tcPr>
                </a:tc>
                <a:tc>
                  <a:txBody>
                    <a:bodyPr/>
                    <a:lstStyle/>
                    <a:p>
                      <a:pPr marL="0" marR="0" lvl="0" indent="0" algn="ctr" rtl="0">
                        <a:spcBef>
                          <a:spcPts val="0"/>
                        </a:spcBef>
                        <a:spcAft>
                          <a:spcPts val="0"/>
                        </a:spcAft>
                        <a:buNone/>
                      </a:pPr>
                      <a:r>
                        <a:rPr lang="en-US" sz="1800">
                          <a:latin typeface="Arial"/>
                          <a:ea typeface="Arial"/>
                          <a:cs typeface="Arial"/>
                          <a:sym typeface="Arial"/>
                        </a:rPr>
                        <a:t>5+ Years</a:t>
                      </a:r>
                      <a:endParaRPr/>
                    </a:p>
                  </a:txBody>
                  <a:tcPr marL="116800" marR="116800" marT="45700" marB="45700" anchor="ctr" anchorCtr="1">
                    <a:solidFill>
                      <a:srgbClr val="0678D5"/>
                    </a:solidFill>
                  </a:tcPr>
                </a:tc>
                <a:extLst>
                  <a:ext uri="{0D108BD9-81ED-4DB2-BD59-A6C34878D82A}">
                    <a16:rowId xmlns:a16="http://schemas.microsoft.com/office/drawing/2014/main" val="10000"/>
                  </a:ext>
                </a:extLst>
              </a:tr>
              <a:tr h="861300">
                <a:tc>
                  <a:txBody>
                    <a:bodyPr/>
                    <a:lstStyle/>
                    <a:p>
                      <a:pPr marL="0" marR="0" lvl="0" indent="0" algn="l" rtl="0">
                        <a:spcBef>
                          <a:spcPts val="0"/>
                        </a:spcBef>
                        <a:spcAft>
                          <a:spcPts val="0"/>
                        </a:spcAft>
                        <a:buNone/>
                      </a:pPr>
                      <a:r>
                        <a:rPr lang="en-US" sz="1400" b="1">
                          <a:solidFill>
                            <a:srgbClr val="3A3838"/>
                          </a:solidFill>
                          <a:latin typeface="Arial"/>
                          <a:ea typeface="Arial"/>
                          <a:cs typeface="Arial"/>
                          <a:sym typeface="Arial"/>
                        </a:rPr>
                        <a:t>Disability Protection</a:t>
                      </a:r>
                      <a:endParaRPr/>
                    </a:p>
                  </a:txBody>
                  <a:tcPr marL="116800" marR="116800" marT="45700" marB="45700" anchor="ctr">
                    <a:solidFill>
                      <a:srgbClr val="F2F2F2"/>
                    </a:solidFill>
                  </a:tcPr>
                </a:tc>
                <a:tc>
                  <a:txBody>
                    <a:bodyPr/>
                    <a:lstStyle/>
                    <a:p>
                      <a:pPr marL="0" marR="0" lvl="0" indent="0" algn="ctr" rtl="0">
                        <a:spcBef>
                          <a:spcPts val="0"/>
                        </a:spcBef>
                        <a:spcAft>
                          <a:spcPts val="0"/>
                        </a:spcAft>
                        <a:buNone/>
                      </a:pPr>
                      <a:r>
                        <a:rPr lang="en-US" sz="1600">
                          <a:solidFill>
                            <a:srgbClr val="3A3838"/>
                          </a:solidFill>
                          <a:latin typeface="Arial"/>
                          <a:ea typeface="Arial"/>
                          <a:cs typeface="Arial"/>
                          <a:sym typeface="Arial"/>
                        </a:rPr>
                        <a:t>Need Decreases if Vested in TRS</a:t>
                      </a:r>
                      <a:endParaRPr sz="1600">
                        <a:solidFill>
                          <a:srgbClr val="3A3838"/>
                        </a:solidFill>
                        <a:latin typeface="Arial"/>
                        <a:ea typeface="Arial"/>
                        <a:cs typeface="Arial"/>
                        <a:sym typeface="Arial"/>
                      </a:endParaRPr>
                    </a:p>
                  </a:txBody>
                  <a:tcPr marL="116800" marR="116800" marT="45700" marB="45700" anchor="ctr">
                    <a:solidFill>
                      <a:srgbClr val="F2F2F2"/>
                    </a:solidFill>
                  </a:tcPr>
                </a:tc>
                <a:tc>
                  <a:txBody>
                    <a:bodyPr/>
                    <a:lstStyle/>
                    <a:p>
                      <a:pPr marL="0" marR="0" lvl="0" indent="0" algn="ctr" rtl="0">
                        <a:spcBef>
                          <a:spcPts val="0"/>
                        </a:spcBef>
                        <a:spcAft>
                          <a:spcPts val="0"/>
                        </a:spcAft>
                        <a:buNone/>
                      </a:pPr>
                      <a:r>
                        <a:rPr lang="en-US" sz="1600">
                          <a:solidFill>
                            <a:srgbClr val="3A3838"/>
                          </a:solidFill>
                          <a:latin typeface="Arial"/>
                          <a:ea typeface="Arial"/>
                          <a:cs typeface="Arial"/>
                          <a:sym typeface="Arial"/>
                        </a:rPr>
                        <a:t>Group Policy — Very important</a:t>
                      </a:r>
                      <a:endParaRPr/>
                    </a:p>
                    <a:p>
                      <a:pPr marL="0" marR="0" lvl="0" indent="0" algn="ctr" rtl="0">
                        <a:spcBef>
                          <a:spcPts val="0"/>
                        </a:spcBef>
                        <a:spcAft>
                          <a:spcPts val="0"/>
                        </a:spcAft>
                        <a:buNone/>
                      </a:pPr>
                      <a:endParaRPr sz="1600">
                        <a:solidFill>
                          <a:srgbClr val="3A3838"/>
                        </a:solidFill>
                        <a:latin typeface="Arial"/>
                        <a:ea typeface="Arial"/>
                        <a:cs typeface="Arial"/>
                        <a:sym typeface="Arial"/>
                      </a:endParaRPr>
                    </a:p>
                  </a:txBody>
                  <a:tcPr marL="116800" marR="116800" marT="45700" marB="45700" anchor="ctr">
                    <a:solidFill>
                      <a:srgbClr val="F2F2F2"/>
                    </a:solidFill>
                  </a:tcPr>
                </a:tc>
                <a:extLst>
                  <a:ext uri="{0D108BD9-81ED-4DB2-BD59-A6C34878D82A}">
                    <a16:rowId xmlns:a16="http://schemas.microsoft.com/office/drawing/2014/main" val="10001"/>
                  </a:ext>
                </a:extLst>
              </a:tr>
              <a:tr h="838200">
                <a:tc>
                  <a:txBody>
                    <a:bodyPr/>
                    <a:lstStyle/>
                    <a:p>
                      <a:pPr marL="0" marR="0" lvl="0" indent="0" algn="l" rtl="0">
                        <a:spcBef>
                          <a:spcPts val="0"/>
                        </a:spcBef>
                        <a:spcAft>
                          <a:spcPts val="0"/>
                        </a:spcAft>
                        <a:buNone/>
                      </a:pPr>
                      <a:r>
                        <a:rPr lang="en-US" sz="1400" b="1">
                          <a:solidFill>
                            <a:srgbClr val="3A3838"/>
                          </a:solidFill>
                          <a:latin typeface="Arial"/>
                          <a:ea typeface="Arial"/>
                          <a:cs typeface="Arial"/>
                          <a:sym typeface="Arial"/>
                        </a:rPr>
                        <a:t>Life Insurance</a:t>
                      </a:r>
                      <a:endParaRPr/>
                    </a:p>
                  </a:txBody>
                  <a:tcPr marL="116800" marR="116800" marT="45700" marB="45700" anchor="ctr">
                    <a:solidFill>
                      <a:schemeClr val="lt1"/>
                    </a:solidFill>
                  </a:tcPr>
                </a:tc>
                <a:tc>
                  <a:txBody>
                    <a:bodyPr/>
                    <a:lstStyle/>
                    <a:p>
                      <a:pPr marL="0" marR="0" lvl="0" indent="0" algn="ctr" rtl="0">
                        <a:spcBef>
                          <a:spcPts val="0"/>
                        </a:spcBef>
                        <a:spcAft>
                          <a:spcPts val="0"/>
                        </a:spcAft>
                        <a:buNone/>
                      </a:pPr>
                      <a:r>
                        <a:rPr lang="en-US" sz="1600">
                          <a:solidFill>
                            <a:srgbClr val="3A3838"/>
                          </a:solidFill>
                          <a:latin typeface="Arial"/>
                          <a:ea typeface="Arial"/>
                          <a:cs typeface="Arial"/>
                          <a:sym typeface="Arial"/>
                        </a:rPr>
                        <a:t>TERM — Decreasing Need, Analyze TRS Annuity Options</a:t>
                      </a:r>
                      <a:endParaRPr sz="1600">
                        <a:solidFill>
                          <a:srgbClr val="3A3838"/>
                        </a:solidFill>
                        <a:latin typeface="Arial"/>
                        <a:ea typeface="Arial"/>
                        <a:cs typeface="Arial"/>
                        <a:sym typeface="Arial"/>
                      </a:endParaRPr>
                    </a:p>
                  </a:txBody>
                  <a:tcPr marL="116800" marR="116800" marT="45700" marB="45700" anchor="ctr">
                    <a:solidFill>
                      <a:schemeClr val="lt1"/>
                    </a:solidFill>
                  </a:tcPr>
                </a:tc>
                <a:tc>
                  <a:txBody>
                    <a:bodyPr/>
                    <a:lstStyle/>
                    <a:p>
                      <a:pPr marL="0" marR="0" lvl="0" indent="0" algn="ctr" rtl="0">
                        <a:spcBef>
                          <a:spcPts val="0"/>
                        </a:spcBef>
                        <a:spcAft>
                          <a:spcPts val="0"/>
                        </a:spcAft>
                        <a:buNone/>
                      </a:pPr>
                      <a:r>
                        <a:rPr lang="en-US" sz="1600">
                          <a:solidFill>
                            <a:srgbClr val="3A3838"/>
                          </a:solidFill>
                          <a:latin typeface="Arial"/>
                          <a:ea typeface="Arial"/>
                          <a:cs typeface="Arial"/>
                          <a:sym typeface="Arial"/>
                        </a:rPr>
                        <a:t>GROUP/INDV  TERM</a:t>
                      </a:r>
                      <a:endParaRPr/>
                    </a:p>
                    <a:p>
                      <a:pPr marL="0" marR="0" lvl="0" indent="0" algn="ctr" rtl="0">
                        <a:spcBef>
                          <a:spcPts val="0"/>
                        </a:spcBef>
                        <a:spcAft>
                          <a:spcPts val="0"/>
                        </a:spcAft>
                        <a:buNone/>
                      </a:pPr>
                      <a:r>
                        <a:rPr lang="en-US" sz="1600">
                          <a:solidFill>
                            <a:srgbClr val="3A3838"/>
                          </a:solidFill>
                          <a:latin typeface="Arial"/>
                          <a:ea typeface="Arial"/>
                          <a:cs typeface="Arial"/>
                          <a:sym typeface="Arial"/>
                        </a:rPr>
                        <a:t>Income Replacement, College Funding, Goals</a:t>
                      </a:r>
                      <a:endParaRPr/>
                    </a:p>
                  </a:txBody>
                  <a:tcPr marL="116800" marR="116800" marT="45700" marB="45700" anchor="ctr">
                    <a:solidFill>
                      <a:schemeClr val="lt1"/>
                    </a:solidFill>
                  </a:tcPr>
                </a:tc>
                <a:extLst>
                  <a:ext uri="{0D108BD9-81ED-4DB2-BD59-A6C34878D82A}">
                    <a16:rowId xmlns:a16="http://schemas.microsoft.com/office/drawing/2014/main" val="10002"/>
                  </a:ext>
                </a:extLst>
              </a:tr>
              <a:tr h="1009325">
                <a:tc>
                  <a:txBody>
                    <a:bodyPr/>
                    <a:lstStyle/>
                    <a:p>
                      <a:pPr marL="0" marR="0" lvl="0" indent="0" algn="l" rtl="0">
                        <a:spcBef>
                          <a:spcPts val="0"/>
                        </a:spcBef>
                        <a:spcAft>
                          <a:spcPts val="0"/>
                        </a:spcAft>
                        <a:buNone/>
                      </a:pPr>
                      <a:r>
                        <a:rPr lang="en-US" sz="1400" b="1">
                          <a:solidFill>
                            <a:srgbClr val="3A3838"/>
                          </a:solidFill>
                          <a:latin typeface="Arial"/>
                          <a:ea typeface="Arial"/>
                          <a:cs typeface="Arial"/>
                          <a:sym typeface="Arial"/>
                        </a:rPr>
                        <a:t>Umbrella Coverage</a:t>
                      </a:r>
                      <a:endParaRPr sz="1400" b="1">
                        <a:solidFill>
                          <a:srgbClr val="3A3838"/>
                        </a:solidFill>
                        <a:latin typeface="Arial"/>
                        <a:ea typeface="Arial"/>
                        <a:cs typeface="Arial"/>
                        <a:sym typeface="Arial"/>
                      </a:endParaRPr>
                    </a:p>
                  </a:txBody>
                  <a:tcPr marL="116800" marR="116800" marT="45700" marB="45700" anchor="ctr">
                    <a:solidFill>
                      <a:srgbClr val="F2F2F2"/>
                    </a:solidFill>
                  </a:tcPr>
                </a:tc>
                <a:tc>
                  <a:txBody>
                    <a:bodyPr/>
                    <a:lstStyle/>
                    <a:p>
                      <a:pPr marL="0" marR="0" lvl="0" indent="0" algn="ctr" rtl="0">
                        <a:spcBef>
                          <a:spcPts val="0"/>
                        </a:spcBef>
                        <a:spcAft>
                          <a:spcPts val="0"/>
                        </a:spcAft>
                        <a:buNone/>
                      </a:pPr>
                      <a:r>
                        <a:rPr lang="en-US" sz="1600">
                          <a:solidFill>
                            <a:srgbClr val="3A3838"/>
                          </a:solidFill>
                          <a:latin typeface="Arial"/>
                          <a:ea typeface="Arial"/>
                          <a:cs typeface="Arial"/>
                          <a:sym typeface="Arial"/>
                        </a:rPr>
                        <a:t>YES</a:t>
                      </a:r>
                      <a:endParaRPr/>
                    </a:p>
                  </a:txBody>
                  <a:tcPr marL="116800" marR="116800" marT="45700" marB="45700" anchor="ctr" anchorCtr="1">
                    <a:solidFill>
                      <a:srgbClr val="F2F2F2"/>
                    </a:solidFill>
                  </a:tcPr>
                </a:tc>
                <a:tc>
                  <a:txBody>
                    <a:bodyPr/>
                    <a:lstStyle/>
                    <a:p>
                      <a:pPr marL="0" marR="0" lvl="0" indent="0" algn="ctr" rtl="0">
                        <a:spcBef>
                          <a:spcPts val="0"/>
                        </a:spcBef>
                        <a:spcAft>
                          <a:spcPts val="0"/>
                        </a:spcAft>
                        <a:buNone/>
                      </a:pPr>
                      <a:r>
                        <a:rPr lang="en-US" sz="1600">
                          <a:solidFill>
                            <a:srgbClr val="3A3838"/>
                          </a:solidFill>
                          <a:latin typeface="Arial"/>
                          <a:ea typeface="Arial"/>
                          <a:cs typeface="Arial"/>
                          <a:sym typeface="Arial"/>
                        </a:rPr>
                        <a:t>YES</a:t>
                      </a:r>
                      <a:endParaRPr/>
                    </a:p>
                  </a:txBody>
                  <a:tcPr marL="116800" marR="116800" marT="45700" marB="45700" anchor="ctr" anchorCtr="1">
                    <a:solidFill>
                      <a:srgbClr val="F2F2F2"/>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3" name="Rectangle 2">
            <a:extLst>
              <a:ext uri="{FF2B5EF4-FFF2-40B4-BE49-F238E27FC236}">
                <a16:creationId xmlns:a16="http://schemas.microsoft.com/office/drawing/2014/main" id="{04D58052-EFF9-C1EC-31C9-E8CC1A04F5D8}"/>
              </a:ext>
            </a:extLst>
          </p:cNvPr>
          <p:cNvSpPr/>
          <p:nvPr/>
        </p:nvSpPr>
        <p:spPr>
          <a:xfrm>
            <a:off x="8071945" y="0"/>
            <a:ext cx="3952499" cy="14924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4" name="Google Shape;224;g2293ddbebaa_0_0"/>
          <p:cNvPicPr preferRelativeResize="0"/>
          <p:nvPr/>
        </p:nvPicPr>
        <p:blipFill rotWithShape="1">
          <a:blip r:embed="rId3">
            <a:alphaModFix/>
          </a:blip>
          <a:srcRect l="1578" t="8562" r="1597" b="13238"/>
          <a:stretch/>
        </p:blipFill>
        <p:spPr>
          <a:xfrm>
            <a:off x="167556" y="609600"/>
            <a:ext cx="11856888" cy="5386322"/>
          </a:xfrm>
          <a:prstGeom prst="rect">
            <a:avLst/>
          </a:prstGeom>
          <a:noFill/>
          <a:ln>
            <a:noFill/>
          </a:ln>
        </p:spPr>
      </p:pic>
      <p:pic>
        <p:nvPicPr>
          <p:cNvPr id="2" name="Google Shape;24;p36" descr="Icon&#10;&#10;Description automatically generated with medium confidence">
            <a:extLst>
              <a:ext uri="{FF2B5EF4-FFF2-40B4-BE49-F238E27FC236}">
                <a16:creationId xmlns:a16="http://schemas.microsoft.com/office/drawing/2014/main" id="{C1BB8A01-E1E9-301E-40CC-BD22AE84569D}"/>
              </a:ext>
            </a:extLst>
          </p:cNvPr>
          <p:cNvPicPr preferRelativeResize="0"/>
          <p:nvPr/>
        </p:nvPicPr>
        <p:blipFill rotWithShape="1">
          <a:blip r:embed="rId4">
            <a:alphaModFix/>
          </a:blip>
          <a:srcRect/>
          <a:stretch/>
        </p:blipFill>
        <p:spPr>
          <a:xfrm>
            <a:off x="5205770" y="2246067"/>
            <a:ext cx="1780460" cy="47611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7"/>
          <p:cNvSpPr txBox="1">
            <a:spLocks noGrp="1"/>
          </p:cNvSpPr>
          <p:nvPr>
            <p:ph type="title"/>
          </p:nvPr>
        </p:nvSpPr>
        <p:spPr>
          <a:xfrm>
            <a:off x="558801" y="447291"/>
            <a:ext cx="7588885" cy="5847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678D5"/>
              </a:buClr>
              <a:buSzPct val="100000"/>
              <a:buFont typeface="Helvetica Neue"/>
              <a:buNone/>
            </a:pPr>
            <a:r>
              <a:rPr lang="en-US"/>
              <a:t>Long-Term Care Insurance</a:t>
            </a:r>
            <a:endParaRPr/>
          </a:p>
        </p:txBody>
      </p:sp>
      <p:sp>
        <p:nvSpPr>
          <p:cNvPr id="395" name="Google Shape;395;p27"/>
          <p:cNvSpPr txBox="1">
            <a:spLocks noGrp="1"/>
          </p:cNvSpPr>
          <p:nvPr>
            <p:ph type="body" idx="1"/>
          </p:nvPr>
        </p:nvSpPr>
        <p:spPr>
          <a:xfrm>
            <a:off x="558946" y="1517302"/>
            <a:ext cx="11177324" cy="4114800"/>
          </a:xfrm>
          <a:prstGeom prst="rect">
            <a:avLst/>
          </a:prstGeom>
          <a:noFill/>
          <a:ln>
            <a:noFill/>
          </a:ln>
        </p:spPr>
        <p:txBody>
          <a:bodyPr spcFirstLastPara="1" wrap="square" lIns="91425" tIns="45700" rIns="91425" bIns="45700" anchor="t" anchorCtr="0">
            <a:normAutofit/>
          </a:bodyPr>
          <a:lstStyle/>
          <a:p>
            <a:pPr marL="182563" lvl="0" indent="-182563" algn="l" rtl="0">
              <a:lnSpc>
                <a:spcPct val="100000"/>
              </a:lnSpc>
              <a:spcBef>
                <a:spcPts val="0"/>
              </a:spcBef>
              <a:spcAft>
                <a:spcPts val="0"/>
              </a:spcAft>
              <a:buClr>
                <a:schemeClr val="dk1"/>
              </a:buClr>
              <a:buSzPts val="2400"/>
              <a:buChar char="•"/>
            </a:pPr>
            <a:r>
              <a:rPr lang="en-US"/>
              <a:t>Paying for 2 Households? </a:t>
            </a:r>
            <a:endParaRPr/>
          </a:p>
          <a:p>
            <a:pPr marL="182563" lvl="0" indent="-182563" algn="l" rtl="0">
              <a:lnSpc>
                <a:spcPct val="100000"/>
              </a:lnSpc>
              <a:spcBef>
                <a:spcPts val="600"/>
              </a:spcBef>
              <a:spcAft>
                <a:spcPts val="0"/>
              </a:spcAft>
              <a:buClr>
                <a:schemeClr val="dk1"/>
              </a:buClr>
              <a:buSzPts val="2400"/>
              <a:buChar char="•"/>
            </a:pPr>
            <a:r>
              <a:rPr lang="en-US"/>
              <a:t>Trend has moved from Nursing Home to In-Home care</a:t>
            </a:r>
            <a:endParaRPr/>
          </a:p>
          <a:p>
            <a:pPr marL="182563" lvl="0" indent="-182563" algn="l" rtl="0">
              <a:lnSpc>
                <a:spcPct val="100000"/>
              </a:lnSpc>
              <a:spcBef>
                <a:spcPts val="600"/>
              </a:spcBef>
              <a:spcAft>
                <a:spcPts val="0"/>
              </a:spcAft>
              <a:buClr>
                <a:schemeClr val="dk1"/>
              </a:buClr>
              <a:buSzPts val="2400"/>
              <a:buChar char="•"/>
            </a:pPr>
            <a:r>
              <a:rPr lang="en-US"/>
              <a:t>Can be a Tremendous Drain on Assets</a:t>
            </a:r>
            <a:endParaRPr/>
          </a:p>
          <a:p>
            <a:pPr marL="182563" lvl="0" indent="-182563" algn="l" rtl="0">
              <a:lnSpc>
                <a:spcPct val="100000"/>
              </a:lnSpc>
              <a:spcBef>
                <a:spcPts val="600"/>
              </a:spcBef>
              <a:spcAft>
                <a:spcPts val="0"/>
              </a:spcAft>
              <a:buClr>
                <a:schemeClr val="dk1"/>
              </a:buClr>
              <a:buSzPts val="2400"/>
              <a:buChar char="•"/>
            </a:pPr>
            <a:r>
              <a:rPr lang="en-US"/>
              <a:t>Insurance is a Transfer of Risk</a:t>
            </a:r>
            <a:endParaRPr/>
          </a:p>
          <a:p>
            <a:pPr marL="625475" lvl="1" indent="-168275" algn="l" rtl="0">
              <a:lnSpc>
                <a:spcPct val="100000"/>
              </a:lnSpc>
              <a:spcBef>
                <a:spcPts val="600"/>
              </a:spcBef>
              <a:spcAft>
                <a:spcPts val="0"/>
              </a:spcAft>
              <a:buClr>
                <a:schemeClr val="dk1"/>
              </a:buClr>
              <a:buSzPts val="2400"/>
              <a:buChar char="•"/>
            </a:pPr>
            <a:r>
              <a:rPr lang="en-US"/>
              <a:t>Only purchase what you need</a:t>
            </a:r>
            <a:endParaRPr/>
          </a:p>
          <a:p>
            <a:pPr marL="625475" lvl="1" indent="-168275" algn="l" rtl="0">
              <a:lnSpc>
                <a:spcPct val="100000"/>
              </a:lnSpc>
              <a:spcBef>
                <a:spcPts val="600"/>
              </a:spcBef>
              <a:spcAft>
                <a:spcPts val="0"/>
              </a:spcAft>
              <a:buClr>
                <a:schemeClr val="dk1"/>
              </a:buClr>
              <a:buSzPts val="2400"/>
              <a:buChar char="•"/>
            </a:pPr>
            <a:r>
              <a:rPr lang="en-US"/>
              <a:t>Avoid “Cadillac” policies</a:t>
            </a:r>
            <a:endParaRPr/>
          </a:p>
          <a:p>
            <a:pPr marL="625475" lvl="1" indent="-168275" algn="l" rtl="0">
              <a:lnSpc>
                <a:spcPct val="100000"/>
              </a:lnSpc>
              <a:spcBef>
                <a:spcPts val="600"/>
              </a:spcBef>
              <a:spcAft>
                <a:spcPts val="0"/>
              </a:spcAft>
              <a:buClr>
                <a:schemeClr val="dk1"/>
              </a:buClr>
              <a:buSzPts val="2400"/>
              <a:buChar char="•"/>
            </a:pPr>
            <a:r>
              <a:rPr lang="en-US"/>
              <a:t>Do your research — new types of policies</a:t>
            </a:r>
            <a:endParaRPr/>
          </a:p>
          <a:p>
            <a:pPr marL="182563" lvl="0" indent="-30162" algn="l" rtl="0">
              <a:lnSpc>
                <a:spcPct val="100000"/>
              </a:lnSpc>
              <a:spcBef>
                <a:spcPts val="600"/>
              </a:spcBef>
              <a:spcAft>
                <a:spcPts val="0"/>
              </a:spcAft>
              <a:buClr>
                <a:srgbClr val="1373BA"/>
              </a:buClr>
              <a:buSzPts val="2400"/>
              <a:buFont typeface="Arial"/>
              <a:buNone/>
            </a:pPr>
            <a:endParaRPr/>
          </a:p>
        </p:txBody>
      </p:sp>
      <p:pic>
        <p:nvPicPr>
          <p:cNvPr id="396" name="Google Shape;396;p27" descr="Icon&#10;&#10;Description automatically generated"/>
          <p:cNvPicPr preferRelativeResize="0"/>
          <p:nvPr/>
        </p:nvPicPr>
        <p:blipFill rotWithShape="1">
          <a:blip r:embed="rId3">
            <a:alphaModFix/>
          </a:blip>
          <a:srcRect/>
          <a:stretch/>
        </p:blipFill>
        <p:spPr>
          <a:xfrm>
            <a:off x="7067006" y="2024742"/>
            <a:ext cx="5216434" cy="5216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8"/>
          <p:cNvSpPr/>
          <p:nvPr/>
        </p:nvSpPr>
        <p:spPr>
          <a:xfrm>
            <a:off x="0" y="-113548"/>
            <a:ext cx="5020978" cy="6971548"/>
          </a:xfrm>
          <a:custGeom>
            <a:avLst/>
            <a:gdLst/>
            <a:ahLst/>
            <a:cxnLst/>
            <a:rect l="l" t="t" r="r" b="b"/>
            <a:pathLst>
              <a:path w="6377305" h="11308715" extrusionOk="0">
                <a:moveTo>
                  <a:pt x="6376769" y="0"/>
                </a:moveTo>
                <a:lnTo>
                  <a:pt x="0" y="0"/>
                </a:lnTo>
                <a:lnTo>
                  <a:pt x="0" y="11308556"/>
                </a:lnTo>
                <a:lnTo>
                  <a:pt x="6376769" y="11308556"/>
                </a:lnTo>
                <a:lnTo>
                  <a:pt x="6376769" y="0"/>
                </a:lnTo>
                <a:close/>
              </a:path>
            </a:pathLst>
          </a:custGeom>
          <a:solidFill>
            <a:srgbClr val="0678D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799">
              <a:solidFill>
                <a:schemeClr val="dk1"/>
              </a:solidFill>
              <a:latin typeface="Arial"/>
              <a:ea typeface="Arial"/>
              <a:cs typeface="Arial"/>
              <a:sym typeface="Arial"/>
            </a:endParaRPr>
          </a:p>
        </p:txBody>
      </p:sp>
      <p:sp>
        <p:nvSpPr>
          <p:cNvPr id="402" name="Google Shape;402;p28"/>
          <p:cNvSpPr/>
          <p:nvPr/>
        </p:nvSpPr>
        <p:spPr>
          <a:xfrm>
            <a:off x="5561153" y="1229710"/>
            <a:ext cx="6056735" cy="4277496"/>
          </a:xfrm>
          <a:custGeom>
            <a:avLst/>
            <a:gdLst/>
            <a:ahLst/>
            <a:cxnLst/>
            <a:rect l="l" t="t" r="r" b="b"/>
            <a:pathLst>
              <a:path w="6377305" h="11308715" extrusionOk="0">
                <a:moveTo>
                  <a:pt x="6376769" y="0"/>
                </a:moveTo>
                <a:lnTo>
                  <a:pt x="0" y="0"/>
                </a:lnTo>
                <a:lnTo>
                  <a:pt x="0" y="11308556"/>
                </a:lnTo>
                <a:lnTo>
                  <a:pt x="6376769" y="11308556"/>
                </a:lnTo>
                <a:lnTo>
                  <a:pt x="6376769" y="0"/>
                </a:lnTo>
                <a:close/>
              </a:path>
            </a:pathLst>
          </a:custGeom>
          <a:solidFill>
            <a:srgbClr val="26374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799">
              <a:solidFill>
                <a:schemeClr val="dk1"/>
              </a:solidFill>
              <a:latin typeface="Arial"/>
              <a:ea typeface="Arial"/>
              <a:cs typeface="Arial"/>
              <a:sym typeface="Arial"/>
            </a:endParaRPr>
          </a:p>
        </p:txBody>
      </p:sp>
      <p:sp>
        <p:nvSpPr>
          <p:cNvPr id="403" name="Google Shape;403;p28"/>
          <p:cNvSpPr txBox="1"/>
          <p:nvPr/>
        </p:nvSpPr>
        <p:spPr>
          <a:xfrm>
            <a:off x="5789691" y="1350794"/>
            <a:ext cx="5607680" cy="2652032"/>
          </a:xfrm>
          <a:prstGeom prst="rect">
            <a:avLst/>
          </a:prstGeom>
          <a:noFill/>
          <a:ln>
            <a:noFill/>
          </a:ln>
        </p:spPr>
        <p:txBody>
          <a:bodyPr spcFirstLastPara="1" wrap="square" lIns="91400" tIns="91400" rIns="91400" bIns="91400" anchor="t" anchorCtr="0">
            <a:noAutofit/>
          </a:bodyPr>
          <a:lstStyle/>
          <a:p>
            <a:pPr marL="0" marR="0" lvl="0" indent="0" algn="l" rtl="0">
              <a:lnSpc>
                <a:spcPct val="150000"/>
              </a:lnSpc>
              <a:spcBef>
                <a:spcPts val="0"/>
              </a:spcBef>
              <a:spcAft>
                <a:spcPts val="0"/>
              </a:spcAft>
              <a:buNone/>
            </a:pPr>
            <a:r>
              <a:rPr lang="en-US" sz="1799" b="1">
                <a:solidFill>
                  <a:schemeClr val="lt1"/>
                </a:solidFill>
                <a:latin typeface="Arial"/>
                <a:ea typeface="Arial"/>
                <a:cs typeface="Arial"/>
                <a:sym typeface="Arial"/>
              </a:rPr>
              <a:t>Become educated</a:t>
            </a:r>
            <a:endParaRPr/>
          </a:p>
          <a:p>
            <a:pPr marL="742727" marR="0" lvl="1" indent="-285664" algn="l" rtl="0">
              <a:lnSpc>
                <a:spcPct val="150000"/>
              </a:lnSpc>
              <a:spcBef>
                <a:spcPts val="0"/>
              </a:spcBef>
              <a:spcAft>
                <a:spcPts val="0"/>
              </a:spcAft>
              <a:buClr>
                <a:schemeClr val="lt1"/>
              </a:buClr>
              <a:buSzPts val="1799"/>
              <a:buFont typeface="Arial"/>
              <a:buChar char="•"/>
            </a:pPr>
            <a:r>
              <a:rPr lang="en-US" sz="1799" b="0" i="0" u="none" strike="noStrike" cap="none">
                <a:solidFill>
                  <a:schemeClr val="lt1"/>
                </a:solidFill>
                <a:latin typeface="Arial"/>
                <a:ea typeface="Arial"/>
                <a:cs typeface="Arial"/>
                <a:sym typeface="Arial"/>
              </a:rPr>
              <a:t>Consult handbook, online tools &amp; videos or visit counselor</a:t>
            </a:r>
            <a:endParaRPr/>
          </a:p>
          <a:p>
            <a:pPr marL="0" marR="0" lvl="0" indent="0" algn="l" rtl="0">
              <a:lnSpc>
                <a:spcPct val="150000"/>
              </a:lnSpc>
              <a:spcBef>
                <a:spcPts val="0"/>
              </a:spcBef>
              <a:spcAft>
                <a:spcPts val="0"/>
              </a:spcAft>
              <a:buNone/>
            </a:pPr>
            <a:endParaRPr sz="1799">
              <a:solidFill>
                <a:schemeClr val="lt1"/>
              </a:solidFill>
              <a:latin typeface="Arial"/>
              <a:ea typeface="Arial"/>
              <a:cs typeface="Arial"/>
              <a:sym typeface="Arial"/>
            </a:endParaRPr>
          </a:p>
          <a:p>
            <a:pPr marL="0" marR="0" lvl="0" indent="0" algn="l" rtl="0">
              <a:lnSpc>
                <a:spcPct val="150000"/>
              </a:lnSpc>
              <a:spcBef>
                <a:spcPts val="0"/>
              </a:spcBef>
              <a:spcAft>
                <a:spcPts val="0"/>
              </a:spcAft>
              <a:buNone/>
            </a:pPr>
            <a:r>
              <a:rPr lang="en-US" sz="1799" b="1">
                <a:solidFill>
                  <a:schemeClr val="lt1"/>
                </a:solidFill>
                <a:latin typeface="Arial"/>
                <a:ea typeface="Arial"/>
                <a:cs typeface="Arial"/>
                <a:sym typeface="Arial"/>
              </a:rPr>
              <a:t>Contact TRS 6 months prior to retirement date to submit a request for an estimate and packet</a:t>
            </a:r>
            <a:endParaRPr/>
          </a:p>
          <a:p>
            <a:pPr marL="742727" marR="0" lvl="1" indent="-285664" algn="l" rtl="0">
              <a:lnSpc>
                <a:spcPct val="150000"/>
              </a:lnSpc>
              <a:spcBef>
                <a:spcPts val="0"/>
              </a:spcBef>
              <a:spcAft>
                <a:spcPts val="0"/>
              </a:spcAft>
              <a:buClr>
                <a:schemeClr val="lt1"/>
              </a:buClr>
              <a:buSzPts val="1799"/>
              <a:buFont typeface="Arial"/>
              <a:buChar char="•"/>
            </a:pPr>
            <a:r>
              <a:rPr lang="en-US" sz="1799" b="0" i="0" u="none" strike="noStrike" cap="none">
                <a:solidFill>
                  <a:schemeClr val="lt1"/>
                </a:solidFill>
                <a:latin typeface="Arial"/>
                <a:ea typeface="Arial"/>
                <a:cs typeface="Arial"/>
                <a:sym typeface="Arial"/>
              </a:rPr>
              <a:t>TRS Form 18</a:t>
            </a:r>
            <a:endParaRPr/>
          </a:p>
          <a:p>
            <a:pPr marL="742727" marR="0" lvl="1" indent="-285664" algn="l" rtl="0">
              <a:lnSpc>
                <a:spcPct val="150000"/>
              </a:lnSpc>
              <a:spcBef>
                <a:spcPts val="0"/>
              </a:spcBef>
              <a:spcAft>
                <a:spcPts val="0"/>
              </a:spcAft>
              <a:buClr>
                <a:schemeClr val="lt1"/>
              </a:buClr>
              <a:buSzPts val="1799"/>
              <a:buFont typeface="Arial"/>
              <a:buChar char="•"/>
            </a:pPr>
            <a:r>
              <a:rPr lang="en-US" sz="1799" b="0" i="0" u="none" strike="noStrike" cap="none">
                <a:solidFill>
                  <a:schemeClr val="lt1"/>
                </a:solidFill>
                <a:latin typeface="Arial"/>
                <a:ea typeface="Arial"/>
                <a:cs typeface="Arial"/>
                <a:sym typeface="Arial"/>
              </a:rPr>
              <a:t>Verify &amp; complete any service purchase options</a:t>
            </a:r>
            <a:endParaRPr/>
          </a:p>
        </p:txBody>
      </p:sp>
      <p:pic>
        <p:nvPicPr>
          <p:cNvPr id="404" name="Google Shape;404;p28"/>
          <p:cNvPicPr preferRelativeResize="0"/>
          <p:nvPr/>
        </p:nvPicPr>
        <p:blipFill rotWithShape="1">
          <a:blip r:embed="rId3">
            <a:alphaModFix/>
          </a:blip>
          <a:srcRect/>
          <a:stretch/>
        </p:blipFill>
        <p:spPr>
          <a:xfrm>
            <a:off x="1119461" y="1635077"/>
            <a:ext cx="1498359" cy="1570164"/>
          </a:xfrm>
          <a:prstGeom prst="rect">
            <a:avLst/>
          </a:prstGeom>
          <a:noFill/>
          <a:ln>
            <a:noFill/>
          </a:ln>
        </p:spPr>
      </p:pic>
      <p:sp>
        <p:nvSpPr>
          <p:cNvPr id="405" name="Google Shape;405;p28"/>
          <p:cNvSpPr txBox="1"/>
          <p:nvPr/>
        </p:nvSpPr>
        <p:spPr>
          <a:xfrm>
            <a:off x="969922" y="3338867"/>
            <a:ext cx="3172730" cy="15701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799" b="1">
                <a:solidFill>
                  <a:schemeClr val="lt1"/>
                </a:solidFill>
                <a:latin typeface="Helvetica Neue"/>
                <a:ea typeface="Helvetica Neue"/>
                <a:cs typeface="Helvetica Neue"/>
                <a:sym typeface="Helvetica Neue"/>
              </a:rPr>
              <a:t>Retirement Checklist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9"/>
          <p:cNvSpPr/>
          <p:nvPr/>
        </p:nvSpPr>
        <p:spPr>
          <a:xfrm>
            <a:off x="0" y="-113548"/>
            <a:ext cx="5020978" cy="6971548"/>
          </a:xfrm>
          <a:custGeom>
            <a:avLst/>
            <a:gdLst/>
            <a:ahLst/>
            <a:cxnLst/>
            <a:rect l="l" t="t" r="r" b="b"/>
            <a:pathLst>
              <a:path w="6377305" h="11308715" extrusionOk="0">
                <a:moveTo>
                  <a:pt x="6376769" y="0"/>
                </a:moveTo>
                <a:lnTo>
                  <a:pt x="0" y="0"/>
                </a:lnTo>
                <a:lnTo>
                  <a:pt x="0" y="11308556"/>
                </a:lnTo>
                <a:lnTo>
                  <a:pt x="6376769" y="11308556"/>
                </a:lnTo>
                <a:lnTo>
                  <a:pt x="6376769" y="0"/>
                </a:lnTo>
                <a:close/>
              </a:path>
            </a:pathLst>
          </a:custGeom>
          <a:solidFill>
            <a:srgbClr val="0678D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799">
              <a:solidFill>
                <a:schemeClr val="dk1"/>
              </a:solidFill>
              <a:latin typeface="Arial"/>
              <a:ea typeface="Arial"/>
              <a:cs typeface="Arial"/>
              <a:sym typeface="Arial"/>
            </a:endParaRPr>
          </a:p>
        </p:txBody>
      </p:sp>
      <p:sp>
        <p:nvSpPr>
          <p:cNvPr id="411" name="Google Shape;411;p29"/>
          <p:cNvSpPr/>
          <p:nvPr/>
        </p:nvSpPr>
        <p:spPr>
          <a:xfrm>
            <a:off x="5561153" y="1692161"/>
            <a:ext cx="6056735" cy="3258207"/>
          </a:xfrm>
          <a:custGeom>
            <a:avLst/>
            <a:gdLst/>
            <a:ahLst/>
            <a:cxnLst/>
            <a:rect l="l" t="t" r="r" b="b"/>
            <a:pathLst>
              <a:path w="6377305" h="11308715" extrusionOk="0">
                <a:moveTo>
                  <a:pt x="6376769" y="0"/>
                </a:moveTo>
                <a:lnTo>
                  <a:pt x="0" y="0"/>
                </a:lnTo>
                <a:lnTo>
                  <a:pt x="0" y="11308556"/>
                </a:lnTo>
                <a:lnTo>
                  <a:pt x="6376769" y="11308556"/>
                </a:lnTo>
                <a:lnTo>
                  <a:pt x="6376769" y="0"/>
                </a:lnTo>
                <a:close/>
              </a:path>
            </a:pathLst>
          </a:custGeom>
          <a:solidFill>
            <a:srgbClr val="26374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799">
              <a:solidFill>
                <a:schemeClr val="dk1"/>
              </a:solidFill>
              <a:latin typeface="Arial"/>
              <a:ea typeface="Arial"/>
              <a:cs typeface="Arial"/>
              <a:sym typeface="Arial"/>
            </a:endParaRPr>
          </a:p>
        </p:txBody>
      </p:sp>
      <p:pic>
        <p:nvPicPr>
          <p:cNvPr id="412" name="Google Shape;412;p29"/>
          <p:cNvPicPr preferRelativeResize="0"/>
          <p:nvPr/>
        </p:nvPicPr>
        <p:blipFill rotWithShape="1">
          <a:blip r:embed="rId3">
            <a:alphaModFix/>
          </a:blip>
          <a:srcRect/>
          <a:stretch/>
        </p:blipFill>
        <p:spPr>
          <a:xfrm>
            <a:off x="1119461" y="1635077"/>
            <a:ext cx="1498359" cy="1570164"/>
          </a:xfrm>
          <a:prstGeom prst="rect">
            <a:avLst/>
          </a:prstGeom>
          <a:noFill/>
          <a:ln>
            <a:noFill/>
          </a:ln>
        </p:spPr>
      </p:pic>
      <p:sp>
        <p:nvSpPr>
          <p:cNvPr id="413" name="Google Shape;413;p29"/>
          <p:cNvSpPr txBox="1"/>
          <p:nvPr/>
        </p:nvSpPr>
        <p:spPr>
          <a:xfrm>
            <a:off x="969922" y="3338867"/>
            <a:ext cx="3172730" cy="15701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799" b="1">
                <a:solidFill>
                  <a:schemeClr val="lt1"/>
                </a:solidFill>
                <a:latin typeface="Helvetica Neue"/>
                <a:ea typeface="Helvetica Neue"/>
                <a:cs typeface="Helvetica Neue"/>
                <a:sym typeface="Helvetica Neue"/>
              </a:rPr>
              <a:t>Retirement Checklist</a:t>
            </a:r>
            <a:endParaRPr/>
          </a:p>
        </p:txBody>
      </p:sp>
      <p:sp>
        <p:nvSpPr>
          <p:cNvPr id="414" name="Google Shape;414;p29"/>
          <p:cNvSpPr txBox="1"/>
          <p:nvPr/>
        </p:nvSpPr>
        <p:spPr>
          <a:xfrm>
            <a:off x="7966841" y="672662"/>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5" name="Google Shape;415;p29"/>
          <p:cNvSpPr txBox="1"/>
          <p:nvPr/>
        </p:nvSpPr>
        <p:spPr>
          <a:xfrm>
            <a:off x="5785679" y="1979237"/>
            <a:ext cx="5607680" cy="2590125"/>
          </a:xfrm>
          <a:prstGeom prst="rect">
            <a:avLst/>
          </a:prstGeom>
          <a:noFill/>
          <a:ln>
            <a:noFill/>
          </a:ln>
        </p:spPr>
        <p:txBody>
          <a:bodyPr spcFirstLastPara="1" wrap="square" lIns="91400" tIns="91400" rIns="91400" bIns="91400" anchor="t" anchorCtr="0">
            <a:noAutofit/>
          </a:bodyPr>
          <a:lstStyle/>
          <a:p>
            <a:pPr marL="0" marR="0" lvl="0" indent="0" algn="l" rtl="0">
              <a:lnSpc>
                <a:spcPct val="150000"/>
              </a:lnSpc>
              <a:spcBef>
                <a:spcPts val="0"/>
              </a:spcBef>
              <a:spcAft>
                <a:spcPts val="0"/>
              </a:spcAft>
              <a:buNone/>
            </a:pPr>
            <a:r>
              <a:rPr lang="en-US" sz="1799" b="1">
                <a:solidFill>
                  <a:schemeClr val="lt1"/>
                </a:solidFill>
                <a:latin typeface="Arial"/>
                <a:ea typeface="Arial"/>
                <a:cs typeface="Arial"/>
                <a:sym typeface="Arial"/>
              </a:rPr>
              <a:t>Complete documents and submit copies of birth records for you and beneficiary</a:t>
            </a:r>
            <a:endParaRPr/>
          </a:p>
          <a:p>
            <a:pPr marL="742727" marR="0" lvl="1" indent="-285664" algn="l" rtl="0">
              <a:lnSpc>
                <a:spcPct val="150000"/>
              </a:lnSpc>
              <a:spcBef>
                <a:spcPts val="0"/>
              </a:spcBef>
              <a:spcAft>
                <a:spcPts val="0"/>
              </a:spcAft>
              <a:buClr>
                <a:schemeClr val="lt1"/>
              </a:buClr>
              <a:buSzPts val="1799"/>
              <a:buFont typeface="Arial"/>
              <a:buChar char="•"/>
            </a:pPr>
            <a:r>
              <a:rPr lang="en-US" sz="1799" b="0" i="0" u="none" strike="noStrike" cap="none">
                <a:solidFill>
                  <a:schemeClr val="lt1"/>
                </a:solidFill>
                <a:latin typeface="Arial"/>
                <a:ea typeface="Arial"/>
                <a:cs typeface="Arial"/>
                <a:sym typeface="Arial"/>
              </a:rPr>
              <a:t>TRS Form 30 </a:t>
            </a:r>
            <a:endParaRPr/>
          </a:p>
          <a:p>
            <a:pPr marL="1199790" marR="0" lvl="2" indent="-285664" algn="l" rtl="0">
              <a:lnSpc>
                <a:spcPct val="150000"/>
              </a:lnSpc>
              <a:spcBef>
                <a:spcPts val="0"/>
              </a:spcBef>
              <a:spcAft>
                <a:spcPts val="0"/>
              </a:spcAft>
              <a:buClr>
                <a:schemeClr val="lt1"/>
              </a:buClr>
              <a:buSzPts val="1799"/>
              <a:buFont typeface="Arial"/>
              <a:buChar char="•"/>
            </a:pPr>
            <a:r>
              <a:rPr lang="en-US" sz="1799" b="0" i="0" u="none" strike="noStrike" cap="none">
                <a:solidFill>
                  <a:schemeClr val="lt1"/>
                </a:solidFill>
                <a:latin typeface="Arial"/>
                <a:ea typeface="Arial"/>
                <a:cs typeface="Arial"/>
                <a:sym typeface="Arial"/>
              </a:rPr>
              <a:t>Retirement Date</a:t>
            </a:r>
            <a:endParaRPr/>
          </a:p>
          <a:p>
            <a:pPr marL="1199790" marR="0" lvl="2" indent="-285664" algn="l" rtl="0">
              <a:lnSpc>
                <a:spcPct val="150000"/>
              </a:lnSpc>
              <a:spcBef>
                <a:spcPts val="0"/>
              </a:spcBef>
              <a:spcAft>
                <a:spcPts val="0"/>
              </a:spcAft>
              <a:buClr>
                <a:schemeClr val="lt1"/>
              </a:buClr>
              <a:buSzPts val="1799"/>
              <a:buFont typeface="Arial"/>
              <a:buChar char="•"/>
            </a:pPr>
            <a:r>
              <a:rPr lang="en-US" sz="1799" b="0" i="0" u="none" strike="noStrike" cap="none">
                <a:solidFill>
                  <a:schemeClr val="lt1"/>
                </a:solidFill>
                <a:latin typeface="Arial"/>
                <a:ea typeface="Arial"/>
                <a:cs typeface="Arial"/>
                <a:sym typeface="Arial"/>
              </a:rPr>
              <a:t>Payment Options</a:t>
            </a:r>
            <a:endParaRPr/>
          </a:p>
          <a:p>
            <a:pPr marL="1199790" marR="0" lvl="2" indent="-285664" algn="l" rtl="0">
              <a:lnSpc>
                <a:spcPct val="150000"/>
              </a:lnSpc>
              <a:spcBef>
                <a:spcPts val="0"/>
              </a:spcBef>
              <a:spcAft>
                <a:spcPts val="0"/>
              </a:spcAft>
              <a:buClr>
                <a:schemeClr val="lt1"/>
              </a:buClr>
              <a:buSzPts val="1799"/>
              <a:buFont typeface="Arial"/>
              <a:buChar char="•"/>
            </a:pPr>
            <a:r>
              <a:rPr lang="en-US" sz="1799" b="0" i="0" u="none" strike="noStrike" cap="none">
                <a:solidFill>
                  <a:schemeClr val="lt1"/>
                </a:solidFill>
                <a:latin typeface="Arial"/>
                <a:ea typeface="Arial"/>
                <a:cs typeface="Arial"/>
                <a:sym typeface="Arial"/>
              </a:rPr>
              <a:t>Beneficiary Designation</a:t>
            </a:r>
            <a:endParaRPr/>
          </a:p>
          <a:p>
            <a:pPr marL="0" marR="0" lvl="0" indent="0" algn="l" rtl="0">
              <a:lnSpc>
                <a:spcPct val="150000"/>
              </a:lnSpc>
              <a:spcBef>
                <a:spcPts val="0"/>
              </a:spcBef>
              <a:spcAft>
                <a:spcPts val="0"/>
              </a:spcAft>
              <a:buNone/>
            </a:pPr>
            <a:endParaRPr sz="1799">
              <a:solidFill>
                <a:schemeClr val="lt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30"/>
          <p:cNvSpPr/>
          <p:nvPr/>
        </p:nvSpPr>
        <p:spPr>
          <a:xfrm>
            <a:off x="0" y="-113548"/>
            <a:ext cx="5020978" cy="6971548"/>
          </a:xfrm>
          <a:custGeom>
            <a:avLst/>
            <a:gdLst/>
            <a:ahLst/>
            <a:cxnLst/>
            <a:rect l="l" t="t" r="r" b="b"/>
            <a:pathLst>
              <a:path w="6377305" h="11308715" extrusionOk="0">
                <a:moveTo>
                  <a:pt x="6376769" y="0"/>
                </a:moveTo>
                <a:lnTo>
                  <a:pt x="0" y="0"/>
                </a:lnTo>
                <a:lnTo>
                  <a:pt x="0" y="11308556"/>
                </a:lnTo>
                <a:lnTo>
                  <a:pt x="6376769" y="11308556"/>
                </a:lnTo>
                <a:lnTo>
                  <a:pt x="6376769" y="0"/>
                </a:lnTo>
                <a:close/>
              </a:path>
            </a:pathLst>
          </a:custGeom>
          <a:solidFill>
            <a:srgbClr val="0678D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799">
              <a:solidFill>
                <a:schemeClr val="dk1"/>
              </a:solidFill>
              <a:latin typeface="Arial"/>
              <a:ea typeface="Arial"/>
              <a:cs typeface="Arial"/>
              <a:sym typeface="Arial"/>
            </a:endParaRPr>
          </a:p>
        </p:txBody>
      </p:sp>
      <p:sp>
        <p:nvSpPr>
          <p:cNvPr id="421" name="Google Shape;421;p30"/>
          <p:cNvSpPr/>
          <p:nvPr/>
        </p:nvSpPr>
        <p:spPr>
          <a:xfrm>
            <a:off x="5561153" y="1399343"/>
            <a:ext cx="6056735" cy="4181647"/>
          </a:xfrm>
          <a:custGeom>
            <a:avLst/>
            <a:gdLst/>
            <a:ahLst/>
            <a:cxnLst/>
            <a:rect l="l" t="t" r="r" b="b"/>
            <a:pathLst>
              <a:path w="6377305" h="11308715" extrusionOk="0">
                <a:moveTo>
                  <a:pt x="6376769" y="0"/>
                </a:moveTo>
                <a:lnTo>
                  <a:pt x="0" y="0"/>
                </a:lnTo>
                <a:lnTo>
                  <a:pt x="0" y="11308556"/>
                </a:lnTo>
                <a:lnTo>
                  <a:pt x="6376769" y="11308556"/>
                </a:lnTo>
                <a:lnTo>
                  <a:pt x="6376769" y="0"/>
                </a:lnTo>
                <a:close/>
              </a:path>
            </a:pathLst>
          </a:custGeom>
          <a:solidFill>
            <a:srgbClr val="26374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799">
              <a:solidFill>
                <a:schemeClr val="dk1"/>
              </a:solidFill>
              <a:latin typeface="Arial"/>
              <a:ea typeface="Arial"/>
              <a:cs typeface="Arial"/>
              <a:sym typeface="Arial"/>
            </a:endParaRPr>
          </a:p>
        </p:txBody>
      </p:sp>
      <p:pic>
        <p:nvPicPr>
          <p:cNvPr id="422" name="Google Shape;422;p30"/>
          <p:cNvPicPr preferRelativeResize="0"/>
          <p:nvPr/>
        </p:nvPicPr>
        <p:blipFill rotWithShape="1">
          <a:blip r:embed="rId3">
            <a:alphaModFix/>
          </a:blip>
          <a:srcRect/>
          <a:stretch/>
        </p:blipFill>
        <p:spPr>
          <a:xfrm>
            <a:off x="1119461" y="1635077"/>
            <a:ext cx="1498359" cy="1570164"/>
          </a:xfrm>
          <a:prstGeom prst="rect">
            <a:avLst/>
          </a:prstGeom>
          <a:noFill/>
          <a:ln>
            <a:noFill/>
          </a:ln>
        </p:spPr>
      </p:pic>
      <p:sp>
        <p:nvSpPr>
          <p:cNvPr id="423" name="Google Shape;423;p30"/>
          <p:cNvSpPr txBox="1"/>
          <p:nvPr/>
        </p:nvSpPr>
        <p:spPr>
          <a:xfrm>
            <a:off x="969922" y="3338867"/>
            <a:ext cx="3172730" cy="15701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799" b="1">
                <a:solidFill>
                  <a:schemeClr val="lt1"/>
                </a:solidFill>
                <a:latin typeface="Helvetica Neue"/>
                <a:ea typeface="Helvetica Neue"/>
                <a:cs typeface="Helvetica Neue"/>
                <a:sym typeface="Helvetica Neue"/>
              </a:rPr>
              <a:t>Retirement Checklist</a:t>
            </a:r>
            <a:endParaRPr/>
          </a:p>
        </p:txBody>
      </p:sp>
      <p:sp>
        <p:nvSpPr>
          <p:cNvPr id="424" name="Google Shape;424;p30"/>
          <p:cNvSpPr txBox="1"/>
          <p:nvPr/>
        </p:nvSpPr>
        <p:spPr>
          <a:xfrm>
            <a:off x="7966841" y="672662"/>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5" name="Google Shape;425;p30"/>
          <p:cNvSpPr txBox="1"/>
          <p:nvPr/>
        </p:nvSpPr>
        <p:spPr>
          <a:xfrm>
            <a:off x="5789691" y="1726639"/>
            <a:ext cx="5607680" cy="2590125"/>
          </a:xfrm>
          <a:prstGeom prst="rect">
            <a:avLst/>
          </a:prstGeom>
          <a:noFill/>
          <a:ln>
            <a:noFill/>
          </a:ln>
        </p:spPr>
        <p:txBody>
          <a:bodyPr spcFirstLastPara="1" wrap="square" lIns="91400" tIns="91400" rIns="91400" bIns="91400" anchor="t" anchorCtr="0">
            <a:noAutofit/>
          </a:bodyPr>
          <a:lstStyle/>
          <a:p>
            <a:pPr marL="285664" marR="0" lvl="0" indent="-285664" algn="l" rtl="0">
              <a:spcBef>
                <a:spcPts val="0"/>
              </a:spcBef>
              <a:spcAft>
                <a:spcPts val="0"/>
              </a:spcAft>
              <a:buClr>
                <a:schemeClr val="lt1"/>
              </a:buClr>
              <a:buSzPts val="1799"/>
              <a:buFont typeface="Arial"/>
              <a:buChar char="•"/>
            </a:pPr>
            <a:r>
              <a:rPr lang="en-US" sz="1799" b="1">
                <a:solidFill>
                  <a:schemeClr val="lt1"/>
                </a:solidFill>
                <a:latin typeface="Arial"/>
                <a:ea typeface="Arial"/>
                <a:cs typeface="Arial"/>
                <a:sym typeface="Arial"/>
              </a:rPr>
              <a:t>Evaluate TRS-Care Options</a:t>
            </a:r>
            <a:endParaRPr/>
          </a:p>
          <a:p>
            <a:pPr marL="285664" marR="0" lvl="0" indent="-171427" algn="l" rtl="0">
              <a:spcBef>
                <a:spcPts val="0"/>
              </a:spcBef>
              <a:spcAft>
                <a:spcPts val="0"/>
              </a:spcAft>
              <a:buClr>
                <a:schemeClr val="dk1"/>
              </a:buClr>
              <a:buSzPts val="1799"/>
              <a:buFont typeface="Arial"/>
              <a:buNone/>
            </a:pPr>
            <a:endParaRPr sz="1799" b="1">
              <a:solidFill>
                <a:schemeClr val="lt1"/>
              </a:solidFill>
              <a:latin typeface="Arial"/>
              <a:ea typeface="Arial"/>
              <a:cs typeface="Arial"/>
              <a:sym typeface="Arial"/>
            </a:endParaRPr>
          </a:p>
          <a:p>
            <a:pPr marL="285664" marR="0" lvl="0" indent="-285664" algn="l" rtl="0">
              <a:spcBef>
                <a:spcPts val="0"/>
              </a:spcBef>
              <a:spcAft>
                <a:spcPts val="0"/>
              </a:spcAft>
              <a:buClr>
                <a:schemeClr val="lt1"/>
              </a:buClr>
              <a:buSzPts val="1799"/>
              <a:buFont typeface="Arial"/>
              <a:buChar char="•"/>
            </a:pPr>
            <a:r>
              <a:rPr lang="en-US" sz="1799" b="1">
                <a:solidFill>
                  <a:schemeClr val="lt1"/>
                </a:solidFill>
                <a:latin typeface="Arial"/>
                <a:ea typeface="Arial"/>
                <a:cs typeface="Arial"/>
                <a:sym typeface="Arial"/>
              </a:rPr>
              <a:t>Terminate employment by effective date</a:t>
            </a:r>
            <a:endParaRPr/>
          </a:p>
          <a:p>
            <a:pPr marL="285664" marR="0" lvl="0" indent="-171427" algn="l" rtl="0">
              <a:spcBef>
                <a:spcPts val="0"/>
              </a:spcBef>
              <a:spcAft>
                <a:spcPts val="0"/>
              </a:spcAft>
              <a:buClr>
                <a:schemeClr val="dk1"/>
              </a:buClr>
              <a:buSzPts val="1799"/>
              <a:buFont typeface="Arial"/>
              <a:buNone/>
            </a:pPr>
            <a:endParaRPr sz="1799" b="1">
              <a:solidFill>
                <a:schemeClr val="lt1"/>
              </a:solidFill>
              <a:latin typeface="Arial"/>
              <a:ea typeface="Arial"/>
              <a:cs typeface="Arial"/>
              <a:sym typeface="Arial"/>
            </a:endParaRPr>
          </a:p>
          <a:p>
            <a:pPr marL="285664" marR="0" lvl="0" indent="-285664" algn="l" rtl="0">
              <a:spcBef>
                <a:spcPts val="0"/>
              </a:spcBef>
              <a:spcAft>
                <a:spcPts val="0"/>
              </a:spcAft>
              <a:buClr>
                <a:schemeClr val="lt1"/>
              </a:buClr>
              <a:buSzPts val="1799"/>
              <a:buFont typeface="Arial"/>
              <a:buChar char="•"/>
            </a:pPr>
            <a:r>
              <a:rPr lang="en-US" sz="1799" b="1">
                <a:solidFill>
                  <a:schemeClr val="lt1"/>
                </a:solidFill>
                <a:latin typeface="Arial"/>
                <a:ea typeface="Arial"/>
                <a:cs typeface="Arial"/>
                <a:sym typeface="Arial"/>
              </a:rPr>
              <a:t>Collect Pension</a:t>
            </a:r>
            <a:endParaRPr/>
          </a:p>
          <a:p>
            <a:pPr marL="742727" marR="0" lvl="1" indent="-285664" algn="l" rtl="0">
              <a:lnSpc>
                <a:spcPct val="150000"/>
              </a:lnSpc>
              <a:spcBef>
                <a:spcPts val="0"/>
              </a:spcBef>
              <a:spcAft>
                <a:spcPts val="0"/>
              </a:spcAft>
              <a:buClr>
                <a:schemeClr val="lt1"/>
              </a:buClr>
              <a:buSzPts val="1799"/>
              <a:buFont typeface="Arial"/>
              <a:buChar char="•"/>
            </a:pPr>
            <a:r>
              <a:rPr lang="en-US" sz="1799" b="0" i="0" u="none" strike="noStrike" cap="none">
                <a:solidFill>
                  <a:schemeClr val="lt1"/>
                </a:solidFill>
                <a:latin typeface="Arial"/>
                <a:ea typeface="Arial"/>
                <a:cs typeface="Arial"/>
                <a:sym typeface="Arial"/>
              </a:rPr>
              <a:t>1st payment is due the 1st business day of the month following first calendar month of retirement</a:t>
            </a:r>
            <a:endParaRPr/>
          </a:p>
          <a:p>
            <a:pPr marL="742727" marR="0" lvl="1" indent="-285664" algn="l" rtl="0">
              <a:lnSpc>
                <a:spcPct val="150000"/>
              </a:lnSpc>
              <a:spcBef>
                <a:spcPts val="0"/>
              </a:spcBef>
              <a:spcAft>
                <a:spcPts val="0"/>
              </a:spcAft>
              <a:buClr>
                <a:schemeClr val="lt1"/>
              </a:buClr>
              <a:buSzPts val="1799"/>
              <a:buFont typeface="Arial"/>
              <a:buChar char="•"/>
            </a:pPr>
            <a:r>
              <a:rPr lang="en-US" sz="1799" b="0" i="0" u="none" strike="noStrike" cap="none">
                <a:solidFill>
                  <a:schemeClr val="lt1"/>
                </a:solidFill>
                <a:latin typeface="Arial"/>
                <a:ea typeface="Arial"/>
                <a:cs typeface="Arial"/>
                <a:sym typeface="Arial"/>
              </a:rPr>
              <a:t>Example: May 31st retirement, June wait, July 1st (or first business day) check arrives.</a:t>
            </a:r>
            <a:endParaRPr/>
          </a:p>
          <a:p>
            <a:pPr marL="0" marR="0" lvl="0" indent="0" algn="l" rtl="0">
              <a:lnSpc>
                <a:spcPct val="150000"/>
              </a:lnSpc>
              <a:spcBef>
                <a:spcPts val="0"/>
              </a:spcBef>
              <a:spcAft>
                <a:spcPts val="0"/>
              </a:spcAft>
              <a:buNone/>
            </a:pPr>
            <a:endParaRPr sz="1799">
              <a:solidFill>
                <a:schemeClr val="lt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1"/>
          <p:cNvSpPr/>
          <p:nvPr/>
        </p:nvSpPr>
        <p:spPr>
          <a:xfrm>
            <a:off x="-15892" y="4217593"/>
            <a:ext cx="7066226" cy="126829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1" name="Google Shape;431;p31"/>
          <p:cNvSpPr txBox="1">
            <a:spLocks noGrp="1"/>
          </p:cNvSpPr>
          <p:nvPr>
            <p:ph type="title"/>
          </p:nvPr>
        </p:nvSpPr>
        <p:spPr>
          <a:xfrm>
            <a:off x="714868" y="2029312"/>
            <a:ext cx="5854699" cy="2103436"/>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0678D5"/>
              </a:buClr>
              <a:buSzPts val="4400"/>
              <a:buFont typeface="Helvetica Neue"/>
              <a:buNone/>
            </a:pPr>
            <a:r>
              <a:rPr lang="en-US" sz="4400"/>
              <a:t>We’re here to help!</a:t>
            </a:r>
            <a:br>
              <a:rPr lang="en-US"/>
            </a:br>
            <a:r>
              <a:rPr lang="en-US" sz="3100">
                <a:solidFill>
                  <a:srgbClr val="263746"/>
                </a:solidFill>
              </a:rPr>
              <a:t>Book a Personalized Retirement Planning Session</a:t>
            </a:r>
            <a:endParaRPr/>
          </a:p>
        </p:txBody>
      </p:sp>
      <p:sp>
        <p:nvSpPr>
          <p:cNvPr id="432" name="Google Shape;432;p31"/>
          <p:cNvSpPr txBox="1"/>
          <p:nvPr/>
        </p:nvSpPr>
        <p:spPr>
          <a:xfrm>
            <a:off x="714868" y="4294310"/>
            <a:ext cx="6351358" cy="1034194"/>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1000"/>
              </a:spcBef>
              <a:spcAft>
                <a:spcPts val="0"/>
              </a:spcAft>
              <a:buClr>
                <a:schemeClr val="dk1"/>
              </a:buClr>
              <a:buSzPts val="2000"/>
              <a:buFont typeface="Arial"/>
              <a:buNone/>
            </a:pPr>
            <a:r>
              <a:rPr lang="en-US" sz="2000">
                <a:solidFill>
                  <a:schemeClr val="dk1"/>
                </a:solidFill>
                <a:latin typeface="Arial"/>
                <a:ea typeface="Arial"/>
                <a:cs typeface="Arial"/>
                <a:sym typeface="Arial"/>
              </a:rPr>
              <a:t>Get started at: </a:t>
            </a:r>
            <a:r>
              <a:rPr lang="en-US" sz="2400" b="1">
                <a:solidFill>
                  <a:srgbClr val="0571C2"/>
                </a:solidFill>
                <a:latin typeface="Arial"/>
                <a:ea typeface="Arial"/>
                <a:cs typeface="Arial"/>
                <a:sym typeface="Arial"/>
              </a:rPr>
              <a:t>www.tcgservices.com/telewealth</a:t>
            </a:r>
            <a:endParaRPr sz="2400" b="1">
              <a:solidFill>
                <a:srgbClr val="0571C2"/>
              </a:solidFill>
              <a:latin typeface="Arial"/>
              <a:ea typeface="Arial"/>
              <a:cs typeface="Arial"/>
              <a:sym typeface="Arial"/>
            </a:endParaRPr>
          </a:p>
          <a:p>
            <a:pPr marL="0" marR="0" lvl="0" indent="0" algn="l" rtl="0">
              <a:lnSpc>
                <a:spcPct val="110000"/>
              </a:lnSpc>
              <a:spcBef>
                <a:spcPts val="100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pic>
        <p:nvPicPr>
          <p:cNvPr id="433" name="Google Shape;433;p31"/>
          <p:cNvPicPr preferRelativeResize="0"/>
          <p:nvPr/>
        </p:nvPicPr>
        <p:blipFill rotWithShape="1">
          <a:blip r:embed="rId3">
            <a:alphaModFix/>
          </a:blip>
          <a:srcRect/>
          <a:stretch/>
        </p:blipFill>
        <p:spPr>
          <a:xfrm>
            <a:off x="829168" y="1029680"/>
            <a:ext cx="948832" cy="948832"/>
          </a:xfrm>
          <a:prstGeom prst="rect">
            <a:avLst/>
          </a:prstGeom>
          <a:noFill/>
          <a:ln>
            <a:noFill/>
          </a:ln>
        </p:spPr>
      </p:pic>
      <p:pic>
        <p:nvPicPr>
          <p:cNvPr id="434" name="Google Shape;434;p31"/>
          <p:cNvPicPr preferRelativeResize="0"/>
          <p:nvPr/>
        </p:nvPicPr>
        <p:blipFill rotWithShape="1">
          <a:blip r:embed="rId4">
            <a:alphaModFix/>
          </a:blip>
          <a:srcRect/>
          <a:stretch/>
        </p:blipFill>
        <p:spPr>
          <a:xfrm>
            <a:off x="7781094" y="1847850"/>
            <a:ext cx="3162300" cy="3162300"/>
          </a:xfrm>
          <a:prstGeom prst="rect">
            <a:avLst/>
          </a:prstGeom>
          <a:noFill/>
          <a:ln>
            <a:noFill/>
          </a:ln>
        </p:spPr>
      </p:pic>
      <p:sp>
        <p:nvSpPr>
          <p:cNvPr id="435" name="Google Shape;435;p31"/>
          <p:cNvSpPr txBox="1"/>
          <p:nvPr/>
        </p:nvSpPr>
        <p:spPr>
          <a:xfrm>
            <a:off x="8333544" y="5211978"/>
            <a:ext cx="20574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263746"/>
                </a:solidFill>
                <a:latin typeface="Arial"/>
                <a:ea typeface="Arial"/>
                <a:cs typeface="Arial"/>
                <a:sym typeface="Arial"/>
              </a:rPr>
              <a:t>Scan QR code</a:t>
            </a:r>
            <a:endParaRPr sz="1800">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0" name="Google Shape;440;p32" descr="Icon&#10;&#10;Description automatically generated with medium confidence"/>
          <p:cNvPicPr preferRelativeResize="0"/>
          <p:nvPr/>
        </p:nvPicPr>
        <p:blipFill rotWithShape="1">
          <a:blip r:embed="rId3">
            <a:alphaModFix/>
          </a:blip>
          <a:srcRect/>
          <a:stretch/>
        </p:blipFill>
        <p:spPr>
          <a:xfrm>
            <a:off x="796220" y="565075"/>
            <a:ext cx="4563721" cy="1220382"/>
          </a:xfrm>
          <a:prstGeom prst="rect">
            <a:avLst/>
          </a:prstGeom>
          <a:noFill/>
          <a:ln>
            <a:noFill/>
          </a:ln>
        </p:spPr>
      </p:pic>
      <p:sp>
        <p:nvSpPr>
          <p:cNvPr id="441" name="Google Shape;441;p32"/>
          <p:cNvSpPr/>
          <p:nvPr/>
        </p:nvSpPr>
        <p:spPr>
          <a:xfrm>
            <a:off x="0" y="4914011"/>
            <a:ext cx="7268901" cy="724379"/>
          </a:xfrm>
          <a:prstGeom prst="rect">
            <a:avLst/>
          </a:prstGeom>
          <a:solidFill>
            <a:srgbClr val="2637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2" name="Google Shape;442;p32"/>
          <p:cNvSpPr/>
          <p:nvPr/>
        </p:nvSpPr>
        <p:spPr>
          <a:xfrm>
            <a:off x="917915" y="5124680"/>
            <a:ext cx="6077183" cy="356251"/>
          </a:xfrm>
          <a:prstGeom prst="rect">
            <a:avLst/>
          </a:prstGeom>
          <a:noFill/>
          <a:ln>
            <a:noFill/>
          </a:ln>
        </p:spPr>
        <p:txBody>
          <a:bodyPr spcFirstLastPara="1" wrap="square" lIns="91425" tIns="45700" rIns="91425" bIns="45700" anchor="t" anchorCtr="0">
            <a:spAutoFit/>
          </a:bodyPr>
          <a:lstStyle/>
          <a:p>
            <a:pPr marL="342891" marR="0" lvl="0" indent="-342891" algn="l" rtl="0">
              <a:lnSpc>
                <a:spcPct val="70000"/>
              </a:lnSpc>
              <a:spcBef>
                <a:spcPts val="0"/>
              </a:spcBef>
              <a:spcAft>
                <a:spcPts val="0"/>
              </a:spcAft>
              <a:buNone/>
            </a:pPr>
            <a:r>
              <a:rPr lang="en-US" sz="2400">
                <a:solidFill>
                  <a:schemeClr val="lt1"/>
                </a:solidFill>
                <a:latin typeface="Arial"/>
                <a:ea typeface="Arial"/>
                <a:cs typeface="Arial"/>
                <a:sym typeface="Arial"/>
              </a:rPr>
              <a:t>www.tcgservices.com/telewealth</a:t>
            </a:r>
            <a:endParaRPr sz="2400" u="sng">
              <a:solidFill>
                <a:schemeClr val="lt1"/>
              </a:solidFill>
              <a:latin typeface="Arial"/>
              <a:ea typeface="Arial"/>
              <a:cs typeface="Arial"/>
              <a:sym typeface="Arial"/>
            </a:endParaRPr>
          </a:p>
        </p:txBody>
      </p:sp>
      <p:sp>
        <p:nvSpPr>
          <p:cNvPr id="443" name="Google Shape;443;p32"/>
          <p:cNvSpPr txBox="1"/>
          <p:nvPr/>
        </p:nvSpPr>
        <p:spPr>
          <a:xfrm>
            <a:off x="1388533" y="3925532"/>
            <a:ext cx="470746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3A3838"/>
                </a:solidFill>
                <a:latin typeface="Arial"/>
                <a:ea typeface="Arial"/>
                <a:cs typeface="Arial"/>
                <a:sym typeface="Arial"/>
              </a:rPr>
              <a:t>900 S Capital of Texas Hwy, Suite 350</a:t>
            </a:r>
            <a:endParaRPr/>
          </a:p>
          <a:p>
            <a:pPr marL="0" marR="0" lvl="0" indent="0" algn="l" rtl="0">
              <a:spcBef>
                <a:spcPts val="0"/>
              </a:spcBef>
              <a:spcAft>
                <a:spcPts val="0"/>
              </a:spcAft>
              <a:buNone/>
            </a:pPr>
            <a:r>
              <a:rPr lang="en-US" sz="1800">
                <a:solidFill>
                  <a:srgbClr val="3A3838"/>
                </a:solidFill>
                <a:latin typeface="Arial"/>
                <a:ea typeface="Arial"/>
                <a:cs typeface="Arial"/>
                <a:sym typeface="Arial"/>
              </a:rPr>
              <a:t>Austin, TX 78746</a:t>
            </a:r>
            <a:endParaRPr/>
          </a:p>
        </p:txBody>
      </p:sp>
      <p:sp>
        <p:nvSpPr>
          <p:cNvPr id="444" name="Google Shape;444;p32"/>
          <p:cNvSpPr txBox="1"/>
          <p:nvPr/>
        </p:nvSpPr>
        <p:spPr>
          <a:xfrm>
            <a:off x="1388532" y="2998171"/>
            <a:ext cx="283633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3A3838"/>
                </a:solidFill>
                <a:latin typeface="Arial"/>
                <a:ea typeface="Arial"/>
                <a:cs typeface="Arial"/>
                <a:sym typeface="Arial"/>
              </a:rPr>
              <a:t>512-600-5200</a:t>
            </a:r>
            <a:endParaRPr/>
          </a:p>
        </p:txBody>
      </p:sp>
      <p:sp>
        <p:nvSpPr>
          <p:cNvPr id="445" name="Google Shape;445;p32"/>
          <p:cNvSpPr txBox="1"/>
          <p:nvPr/>
        </p:nvSpPr>
        <p:spPr>
          <a:xfrm>
            <a:off x="1388535" y="3418714"/>
            <a:ext cx="344788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3A3838"/>
                </a:solidFill>
                <a:latin typeface="Arial"/>
                <a:ea typeface="Arial"/>
                <a:cs typeface="Arial"/>
                <a:sym typeface="Arial"/>
              </a:rPr>
              <a:t>advisors@tcgservices.com</a:t>
            </a:r>
            <a:endParaRPr sz="1800">
              <a:solidFill>
                <a:srgbClr val="3A3838"/>
              </a:solidFill>
              <a:latin typeface="Arial"/>
              <a:ea typeface="Arial"/>
              <a:cs typeface="Arial"/>
              <a:sym typeface="Arial"/>
            </a:endParaRPr>
          </a:p>
        </p:txBody>
      </p:sp>
      <p:pic>
        <p:nvPicPr>
          <p:cNvPr id="446" name="Google Shape;446;p32"/>
          <p:cNvPicPr preferRelativeResize="0"/>
          <p:nvPr/>
        </p:nvPicPr>
        <p:blipFill rotWithShape="1">
          <a:blip r:embed="rId4">
            <a:alphaModFix/>
          </a:blip>
          <a:srcRect/>
          <a:stretch/>
        </p:blipFill>
        <p:spPr>
          <a:xfrm>
            <a:off x="1024468" y="3452345"/>
            <a:ext cx="303953" cy="303953"/>
          </a:xfrm>
          <a:prstGeom prst="rect">
            <a:avLst/>
          </a:prstGeom>
          <a:noFill/>
          <a:ln>
            <a:noFill/>
          </a:ln>
        </p:spPr>
      </p:pic>
      <p:pic>
        <p:nvPicPr>
          <p:cNvPr id="447" name="Google Shape;447;p32"/>
          <p:cNvPicPr preferRelativeResize="0"/>
          <p:nvPr/>
        </p:nvPicPr>
        <p:blipFill rotWithShape="1">
          <a:blip r:embed="rId5">
            <a:alphaModFix/>
          </a:blip>
          <a:srcRect/>
          <a:stretch/>
        </p:blipFill>
        <p:spPr>
          <a:xfrm>
            <a:off x="1024468" y="2996488"/>
            <a:ext cx="303953" cy="303953"/>
          </a:xfrm>
          <a:prstGeom prst="rect">
            <a:avLst/>
          </a:prstGeom>
          <a:noFill/>
          <a:ln>
            <a:noFill/>
          </a:ln>
        </p:spPr>
      </p:pic>
      <p:pic>
        <p:nvPicPr>
          <p:cNvPr id="448" name="Google Shape;448;p32"/>
          <p:cNvPicPr preferRelativeResize="0"/>
          <p:nvPr/>
        </p:nvPicPr>
        <p:blipFill rotWithShape="1">
          <a:blip r:embed="rId6">
            <a:alphaModFix/>
          </a:blip>
          <a:srcRect/>
          <a:stretch/>
        </p:blipFill>
        <p:spPr>
          <a:xfrm>
            <a:off x="1024468" y="3987518"/>
            <a:ext cx="303953" cy="303953"/>
          </a:xfrm>
          <a:prstGeom prst="rect">
            <a:avLst/>
          </a:prstGeom>
          <a:noFill/>
          <a:ln>
            <a:noFill/>
          </a:ln>
        </p:spPr>
      </p:pic>
      <p:sp>
        <p:nvSpPr>
          <p:cNvPr id="449" name="Google Shape;449;p32"/>
          <p:cNvSpPr txBox="1"/>
          <p:nvPr/>
        </p:nvSpPr>
        <p:spPr>
          <a:xfrm>
            <a:off x="922679" y="2335785"/>
            <a:ext cx="47074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3A3838"/>
                </a:solidFill>
                <a:latin typeface="Arial"/>
                <a:ea typeface="Arial"/>
                <a:cs typeface="Arial"/>
                <a:sym typeface="Arial"/>
              </a:rPr>
              <a:t>Contact Us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3"/>
          <p:cNvSpPr txBox="1">
            <a:spLocks noGrp="1"/>
          </p:cNvSpPr>
          <p:nvPr>
            <p:ph type="title"/>
          </p:nvPr>
        </p:nvSpPr>
        <p:spPr>
          <a:xfrm>
            <a:off x="558801" y="447291"/>
            <a:ext cx="7588885" cy="5847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678D5"/>
              </a:buClr>
              <a:buSzPct val="100000"/>
              <a:buFont typeface="Helvetica Neue"/>
              <a:buNone/>
            </a:pPr>
            <a:r>
              <a:rPr lang="en-US"/>
              <a:t>Important Disclosures</a:t>
            </a:r>
            <a:endParaRPr/>
          </a:p>
        </p:txBody>
      </p:sp>
      <p:sp>
        <p:nvSpPr>
          <p:cNvPr id="455" name="Google Shape;455;p33"/>
          <p:cNvSpPr txBox="1">
            <a:spLocks noGrp="1"/>
          </p:cNvSpPr>
          <p:nvPr>
            <p:ph type="body" idx="1"/>
          </p:nvPr>
        </p:nvSpPr>
        <p:spPr>
          <a:xfrm>
            <a:off x="558946" y="1517302"/>
            <a:ext cx="11177324" cy="447599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000"/>
              <a:buNone/>
            </a:pPr>
            <a:r>
              <a:rPr lang="en-US" sz="1000"/>
              <a:t>Investment advisory services offered through TCG Advisors, an SEC registered investment advisor. Insurance Services offered through HUB International. Recordkeeper and Third Party Administrator services offered through TCG Administrators, a HUB International Company. FinPath is offered through RPW Solutions.</a:t>
            </a:r>
            <a:endParaRPr/>
          </a:p>
          <a:p>
            <a:pPr marL="0" lvl="0" indent="0" algn="l" rtl="0">
              <a:lnSpc>
                <a:spcPct val="100000"/>
              </a:lnSpc>
              <a:spcBef>
                <a:spcPts val="600"/>
              </a:spcBef>
              <a:spcAft>
                <a:spcPts val="0"/>
              </a:spcAft>
              <a:buSzPts val="1000"/>
              <a:buNone/>
            </a:pPr>
            <a:r>
              <a:rPr lang="en-US" sz="1000"/>
              <a:t>HUB International, owns and operates several other entities which provide various services to employers and individuals across the U.S.</a:t>
            </a:r>
            <a:endParaRPr/>
          </a:p>
          <a:p>
            <a:pPr marL="0" lvl="0" indent="0" algn="l" rtl="0">
              <a:lnSpc>
                <a:spcPct val="100000"/>
              </a:lnSpc>
              <a:spcBef>
                <a:spcPts val="600"/>
              </a:spcBef>
              <a:spcAft>
                <a:spcPts val="0"/>
              </a:spcAft>
              <a:buSzPts val="1000"/>
              <a:buNone/>
            </a:pPr>
            <a:r>
              <a:rPr lang="en-US" sz="1000"/>
              <a:t>Employees of HUB International may offer securities through partner Broker Dealers not affiliated with HUB. Employees of HUB International provide advisory services through both affiliated and unaffiliated Registered Investment Advisors (RIA). Global Retirement Partners, LLC, HUB Investment Advisors, TCG Advisors, Millennium Advisory Services, and Sheridan Road Advisors, LLC are wholly owned subsidiaries of HUB International.</a:t>
            </a:r>
            <a:endParaRPr/>
          </a:p>
          <a:p>
            <a:pPr marL="0" lvl="0" indent="0" algn="l" rtl="0">
              <a:lnSpc>
                <a:spcPct val="100000"/>
              </a:lnSpc>
              <a:spcBef>
                <a:spcPts val="600"/>
              </a:spcBef>
              <a:spcAft>
                <a:spcPts val="0"/>
              </a:spcAft>
              <a:buSzPts val="1000"/>
              <a:buNone/>
            </a:pPr>
            <a:r>
              <a:rPr lang="en-US" sz="1000"/>
              <a:t>This presentation is not authorized for use as an offer of sale or a solicitation of an offer to purchase investments in any of the plans discussed or an affiliated entity. An investment in the plans carries the potential for loss. This presentation is for informational purposes only and does not constitute an offer to sell, a solicitation to buy, or a recommendation for any security, or as an offer to provide advisory or other services in any jurisdiction in which such offer, solicitation, purchase or sale would be unlawful under the securities laws of such jurisdiction.</a:t>
            </a:r>
            <a:endParaRPr/>
          </a:p>
          <a:p>
            <a:pPr marL="0" lvl="0" indent="0" algn="l" rtl="0">
              <a:lnSpc>
                <a:spcPct val="100000"/>
              </a:lnSpc>
              <a:spcBef>
                <a:spcPts val="600"/>
              </a:spcBef>
              <a:spcAft>
                <a:spcPts val="0"/>
              </a:spcAft>
              <a:buSzPts val="1000"/>
              <a:buNone/>
            </a:pPr>
            <a:r>
              <a:rPr lang="en-US" sz="1000"/>
              <a:t>Past performance may not be indicative of any future results. No current or prospective client should assume that the future performance of any investment or investment strategy referenced directly or indirectly in this report will perform in the same manner in the future. Different types of investments and investment strategies involve varying degrees of risk—all investing involves risk—and may experience positive or negative growth. Nothing in this presentation should be construed as guaranteeing any investment performance.</a:t>
            </a:r>
            <a:endParaRPr/>
          </a:p>
          <a:p>
            <a:pPr marL="0" lvl="0" indent="0" algn="l" rtl="0">
              <a:lnSpc>
                <a:spcPct val="100000"/>
              </a:lnSpc>
              <a:spcBef>
                <a:spcPts val="600"/>
              </a:spcBef>
              <a:spcAft>
                <a:spcPts val="0"/>
              </a:spcAft>
              <a:buSzPts val="1000"/>
              <a:buNone/>
            </a:pPr>
            <a:r>
              <a:rPr lang="en-US" sz="1000"/>
              <a:t>An investment in the plans discussed will involve a significant degree of risk, and there can be no assurance that the investment objectives will be achieved or that an investment therein will be profitable.  The hypothetical performance presented herein reflects the reinvestment of dividends and other earnings, the deduction of all management fees, performance-based allocations, brokerage fees and other expenses applicable to the Fund. Investors will experience individual returns that vary materially from those illustrated in this presentation depending on various factors, including but not limited to, the timing of their investment, the level of fees, and the effects of additions and withdrawals from their capital accounts. Certain of the performance information presented herein are unaudited estimates based upon the information available  to the Firm as of the date hereof, and are subject to subsequent revision as a result of the Fund’s audit. Past performance is not necessarily indicative of the future performance or the profitability of an investment in a plan. An investment in a plan will be subject to a wide variety of risks and considerations as detailed in the offering documents. The information set forth herein will be qualified in its entirety by the information set forth in the offering documents.</a:t>
            </a:r>
            <a:endParaRPr/>
          </a:p>
          <a:p>
            <a:pPr marL="0" lvl="0" indent="0" algn="l" rtl="0">
              <a:lnSpc>
                <a:spcPct val="100000"/>
              </a:lnSpc>
              <a:spcBef>
                <a:spcPts val="600"/>
              </a:spcBef>
              <a:spcAft>
                <a:spcPts val="0"/>
              </a:spcAft>
              <a:buSzPts val="1000"/>
              <a:buNone/>
            </a:pPr>
            <a:r>
              <a:rPr lang="en-US" sz="1000"/>
              <a:t>This presentation includes forward-looking statements. All statements that are not historical facts are forward-looking statements, including any statements that relate to future market conditions, results, operations, strategies or other future conditions or developments and any statements regarding objectives, opportunities, positioning or prospects. Forward-looking statements are necessarily based upon speculation, expectations, estimates and assumptions that are inherently unreliable and subject to significant business, economic and competitive uncertainties and contingencies.  Forward-looking statements are not a promise or guaranty about future events. TCG.36.2023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
          <p:cNvSpPr txBox="1">
            <a:spLocks noGrp="1"/>
          </p:cNvSpPr>
          <p:nvPr>
            <p:ph type="title"/>
          </p:nvPr>
        </p:nvSpPr>
        <p:spPr>
          <a:xfrm>
            <a:off x="558801" y="447291"/>
            <a:ext cx="7588885" cy="5847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678D5"/>
              </a:buClr>
              <a:buSzPct val="100000"/>
              <a:buFont typeface="Helvetica Neue"/>
              <a:buNone/>
            </a:pPr>
            <a:r>
              <a:rPr lang="en-US"/>
              <a:t>But… Can You Afford to Retire?</a:t>
            </a:r>
            <a:endParaRPr/>
          </a:p>
        </p:txBody>
      </p:sp>
      <p:pic>
        <p:nvPicPr>
          <p:cNvPr id="235" name="Google Shape;235;p4"/>
          <p:cNvPicPr preferRelativeResize="0"/>
          <p:nvPr/>
        </p:nvPicPr>
        <p:blipFill rotWithShape="1">
          <a:blip r:embed="rId3">
            <a:alphaModFix/>
          </a:blip>
          <a:srcRect l="811" t="1151"/>
          <a:stretch/>
        </p:blipFill>
        <p:spPr>
          <a:xfrm>
            <a:off x="1894127" y="1300425"/>
            <a:ext cx="8403745" cy="471089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5"/>
          <p:cNvSpPr txBox="1">
            <a:spLocks noGrp="1"/>
          </p:cNvSpPr>
          <p:nvPr>
            <p:ph type="title"/>
          </p:nvPr>
        </p:nvSpPr>
        <p:spPr>
          <a:xfrm>
            <a:off x="558801" y="447291"/>
            <a:ext cx="8038661" cy="5847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678D5"/>
              </a:buClr>
              <a:buSzPct val="100000"/>
              <a:buFont typeface="Helvetica Neue"/>
              <a:buNone/>
            </a:pPr>
            <a:r>
              <a:rPr lang="en-US" dirty="0"/>
              <a:t>Factors to consider before you retire</a:t>
            </a:r>
            <a:endParaRPr dirty="0"/>
          </a:p>
        </p:txBody>
      </p:sp>
      <p:sp>
        <p:nvSpPr>
          <p:cNvPr id="241" name="Google Shape;241;p5"/>
          <p:cNvSpPr txBox="1">
            <a:spLocks noGrp="1"/>
          </p:cNvSpPr>
          <p:nvPr>
            <p:ph type="body" idx="1"/>
          </p:nvPr>
        </p:nvSpPr>
        <p:spPr>
          <a:xfrm>
            <a:off x="558946" y="1517302"/>
            <a:ext cx="11177324" cy="4114800"/>
          </a:xfrm>
          <a:prstGeom prst="rect">
            <a:avLst/>
          </a:prstGeom>
          <a:noFill/>
          <a:ln>
            <a:noFill/>
          </a:ln>
        </p:spPr>
        <p:txBody>
          <a:bodyPr spcFirstLastPara="1" wrap="square" lIns="91425" tIns="45700" rIns="91425" bIns="45700" anchor="t" anchorCtr="0">
            <a:normAutofit/>
          </a:bodyPr>
          <a:lstStyle/>
          <a:p>
            <a:pPr marL="625475" lvl="1" indent="-168275" algn="l" rtl="0">
              <a:lnSpc>
                <a:spcPct val="150000"/>
              </a:lnSpc>
              <a:spcBef>
                <a:spcPts val="0"/>
              </a:spcBef>
              <a:spcAft>
                <a:spcPts val="0"/>
              </a:spcAft>
              <a:buSzPts val="2399"/>
              <a:buChar char="•"/>
            </a:pPr>
            <a:r>
              <a:rPr lang="en-US" sz="2399" dirty="0">
                <a:latin typeface="Arial"/>
                <a:ea typeface="Arial"/>
                <a:cs typeface="Arial"/>
                <a:sym typeface="Arial"/>
              </a:rPr>
              <a:t>Inflation</a:t>
            </a:r>
            <a:endParaRPr dirty="0"/>
          </a:p>
          <a:p>
            <a:pPr marL="625475" lvl="1" indent="-168275" algn="l" rtl="0">
              <a:lnSpc>
                <a:spcPct val="150000"/>
              </a:lnSpc>
              <a:spcBef>
                <a:spcPts val="600"/>
              </a:spcBef>
              <a:spcAft>
                <a:spcPts val="0"/>
              </a:spcAft>
              <a:buSzPts val="2399"/>
              <a:buChar char="•"/>
            </a:pPr>
            <a:r>
              <a:rPr lang="en-US" sz="2399" dirty="0">
                <a:latin typeface="Arial"/>
                <a:ea typeface="Arial"/>
                <a:cs typeface="Arial"/>
                <a:sym typeface="Arial"/>
              </a:rPr>
              <a:t>Life Expectancy</a:t>
            </a:r>
            <a:endParaRPr dirty="0"/>
          </a:p>
          <a:p>
            <a:pPr marL="625475" lvl="1" indent="-168275" algn="l" rtl="0">
              <a:lnSpc>
                <a:spcPct val="150000"/>
              </a:lnSpc>
              <a:spcBef>
                <a:spcPts val="600"/>
              </a:spcBef>
              <a:spcAft>
                <a:spcPts val="0"/>
              </a:spcAft>
              <a:buSzPts val="2399"/>
              <a:buChar char="•"/>
            </a:pPr>
            <a:r>
              <a:rPr lang="en-US" sz="2399" dirty="0">
                <a:latin typeface="Arial"/>
                <a:ea typeface="Arial"/>
                <a:cs typeface="Arial"/>
                <a:sym typeface="Arial"/>
              </a:rPr>
              <a:t>Expenses</a:t>
            </a:r>
            <a:endParaRPr dirty="0"/>
          </a:p>
          <a:p>
            <a:pPr marL="1077913" lvl="2" indent="-163512" algn="l" rtl="0">
              <a:lnSpc>
                <a:spcPct val="150000"/>
              </a:lnSpc>
              <a:spcBef>
                <a:spcPts val="600"/>
              </a:spcBef>
              <a:spcAft>
                <a:spcPts val="0"/>
              </a:spcAft>
              <a:buSzPts val="1999"/>
              <a:buChar char="•"/>
            </a:pPr>
            <a:r>
              <a:rPr lang="en-US" sz="1999" dirty="0">
                <a:latin typeface="Arial"/>
                <a:ea typeface="Arial"/>
                <a:cs typeface="Arial"/>
                <a:sym typeface="Arial"/>
              </a:rPr>
              <a:t>Make a retirement budget and live off it for 3 months before you retire</a:t>
            </a:r>
            <a:endParaRPr dirty="0"/>
          </a:p>
          <a:p>
            <a:pPr marL="625475" lvl="1" indent="-168275" algn="l" rtl="0">
              <a:lnSpc>
                <a:spcPct val="150000"/>
              </a:lnSpc>
              <a:spcBef>
                <a:spcPts val="600"/>
              </a:spcBef>
              <a:spcAft>
                <a:spcPts val="0"/>
              </a:spcAft>
              <a:buSzPts val="2399"/>
              <a:buChar char="•"/>
            </a:pPr>
            <a:r>
              <a:rPr lang="en-US" sz="2399" dirty="0">
                <a:latin typeface="Arial"/>
                <a:ea typeface="Arial"/>
                <a:cs typeface="Arial"/>
                <a:sym typeface="Arial"/>
              </a:rPr>
              <a:t>Savings</a:t>
            </a:r>
            <a:endParaRPr dirty="0"/>
          </a:p>
          <a:p>
            <a:pPr marL="625475" lvl="1" indent="-168275" algn="l" rtl="0">
              <a:lnSpc>
                <a:spcPct val="150000"/>
              </a:lnSpc>
              <a:spcBef>
                <a:spcPts val="600"/>
              </a:spcBef>
              <a:spcAft>
                <a:spcPts val="0"/>
              </a:spcAft>
              <a:buSzPts val="2399"/>
              <a:buChar char="•"/>
            </a:pPr>
            <a:r>
              <a:rPr lang="en-US" sz="2399" dirty="0">
                <a:latin typeface="Arial"/>
                <a:ea typeface="Arial"/>
                <a:cs typeface="Arial"/>
                <a:sym typeface="Arial"/>
              </a:rPr>
              <a:t>Healthcare</a:t>
            </a:r>
            <a:endParaRPr dirty="0"/>
          </a:p>
          <a:p>
            <a:pPr marL="182563" lvl="0" indent="-30162" algn="l" rtl="0">
              <a:lnSpc>
                <a:spcPct val="100000"/>
              </a:lnSpc>
              <a:spcBef>
                <a:spcPts val="600"/>
              </a:spcBef>
              <a:spcAft>
                <a:spcPts val="0"/>
              </a:spcAft>
              <a:buClr>
                <a:srgbClr val="1373BA"/>
              </a:buClr>
              <a:buSzPts val="2400"/>
              <a:buFont typeface="Arial"/>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6"/>
          <p:cNvSpPr txBox="1">
            <a:spLocks noGrp="1"/>
          </p:cNvSpPr>
          <p:nvPr>
            <p:ph type="body" idx="1"/>
          </p:nvPr>
        </p:nvSpPr>
        <p:spPr>
          <a:xfrm>
            <a:off x="700156" y="3282198"/>
            <a:ext cx="5395844" cy="12620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000"/>
              <a:buNone/>
            </a:pPr>
            <a:r>
              <a:rPr lang="en-US" dirty="0"/>
              <a:t>TRS Options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7"/>
          <p:cNvSpPr txBox="1">
            <a:spLocks noGrp="1"/>
          </p:cNvSpPr>
          <p:nvPr>
            <p:ph type="title"/>
          </p:nvPr>
        </p:nvSpPr>
        <p:spPr>
          <a:xfrm>
            <a:off x="558801" y="447291"/>
            <a:ext cx="7588885" cy="5847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678D5"/>
              </a:buClr>
              <a:buSzPct val="100000"/>
              <a:buFont typeface="Helvetica Neue"/>
              <a:buNone/>
            </a:pPr>
            <a:r>
              <a:rPr lang="en-US"/>
              <a:t>TRS Annuity Options</a:t>
            </a:r>
            <a:endParaRPr/>
          </a:p>
        </p:txBody>
      </p:sp>
      <p:sp>
        <p:nvSpPr>
          <p:cNvPr id="252" name="Google Shape;252;p7"/>
          <p:cNvSpPr txBox="1"/>
          <p:nvPr/>
        </p:nvSpPr>
        <p:spPr>
          <a:xfrm>
            <a:off x="889158" y="4722691"/>
            <a:ext cx="10745788" cy="2057399"/>
          </a:xfrm>
          <a:prstGeom prst="rect">
            <a:avLst/>
          </a:prstGeom>
          <a:noFill/>
          <a:ln>
            <a:noFill/>
          </a:ln>
        </p:spPr>
        <p:txBody>
          <a:bodyPr spcFirstLastPara="1" wrap="square" lIns="91425" tIns="45700" rIns="91425" bIns="45700" anchor="t" anchorCtr="0">
            <a:normAutofit/>
          </a:bodyPr>
          <a:lstStyle/>
          <a:p>
            <a:pPr marL="457200" marR="0" lvl="1" indent="0" algn="ctr" rtl="0">
              <a:lnSpc>
                <a:spcPct val="90000"/>
              </a:lnSpc>
              <a:spcBef>
                <a:spcPts val="0"/>
              </a:spcBef>
              <a:spcAft>
                <a:spcPts val="0"/>
              </a:spcAft>
              <a:buClr>
                <a:srgbClr val="263746"/>
              </a:buClr>
              <a:buSzPts val="3500"/>
              <a:buFont typeface="Arial"/>
              <a:buNone/>
            </a:pPr>
            <a:r>
              <a:rPr lang="en-US" sz="3500" b="0" i="0" u="none" strike="noStrike" cap="none">
                <a:solidFill>
                  <a:srgbClr val="263746"/>
                </a:solidFill>
                <a:latin typeface="Helvetica Neue"/>
                <a:ea typeface="Helvetica Neue"/>
                <a:cs typeface="Helvetica Neue"/>
                <a:sym typeface="Helvetica Neue"/>
              </a:rPr>
              <a:t>Maximum benefit for retiree’s life only</a:t>
            </a:r>
            <a:endParaRPr/>
          </a:p>
        </p:txBody>
      </p:sp>
      <p:grpSp>
        <p:nvGrpSpPr>
          <p:cNvPr id="253" name="Google Shape;253;p7"/>
          <p:cNvGrpSpPr/>
          <p:nvPr/>
        </p:nvGrpSpPr>
        <p:grpSpPr>
          <a:xfrm>
            <a:off x="4307215" y="1585319"/>
            <a:ext cx="3771900" cy="2822108"/>
            <a:chOff x="760412" y="1641665"/>
            <a:chExt cx="4343400" cy="3574670"/>
          </a:xfrm>
        </p:grpSpPr>
        <p:sp>
          <p:nvSpPr>
            <p:cNvPr id="254" name="Google Shape;254;p7"/>
            <p:cNvSpPr/>
            <p:nvPr/>
          </p:nvSpPr>
          <p:spPr>
            <a:xfrm>
              <a:off x="760412" y="2819400"/>
              <a:ext cx="4343400" cy="239693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5" name="Google Shape;255;p7"/>
            <p:cNvSpPr/>
            <p:nvPr/>
          </p:nvSpPr>
          <p:spPr>
            <a:xfrm>
              <a:off x="1700211" y="1641665"/>
              <a:ext cx="2438400" cy="2438400"/>
            </a:xfrm>
            <a:prstGeom prst="ellipse">
              <a:avLst/>
            </a:prstGeom>
            <a:solidFill>
              <a:schemeClr val="lt1"/>
            </a:soli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56" name="Google Shape;256;p7"/>
          <p:cNvSpPr txBox="1"/>
          <p:nvPr/>
        </p:nvSpPr>
        <p:spPr>
          <a:xfrm>
            <a:off x="4418012" y="3547307"/>
            <a:ext cx="368808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263746"/>
                </a:solidFill>
                <a:latin typeface="Helvetica Neue"/>
                <a:ea typeface="Helvetica Neue"/>
                <a:cs typeface="Helvetica Neue"/>
                <a:sym typeface="Helvetica Neue"/>
              </a:rPr>
              <a:t>Standard Annuity</a:t>
            </a:r>
            <a:endParaRPr/>
          </a:p>
        </p:txBody>
      </p:sp>
      <p:pic>
        <p:nvPicPr>
          <p:cNvPr id="257" name="Google Shape;257;p7"/>
          <p:cNvPicPr preferRelativeResize="0"/>
          <p:nvPr/>
        </p:nvPicPr>
        <p:blipFill rotWithShape="1">
          <a:blip r:embed="rId3">
            <a:alphaModFix/>
          </a:blip>
          <a:srcRect/>
          <a:stretch/>
        </p:blipFill>
        <p:spPr>
          <a:xfrm>
            <a:off x="5637196" y="1979310"/>
            <a:ext cx="1132959" cy="102996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8"/>
          <p:cNvSpPr txBox="1">
            <a:spLocks noGrp="1"/>
          </p:cNvSpPr>
          <p:nvPr>
            <p:ph type="title"/>
          </p:nvPr>
        </p:nvSpPr>
        <p:spPr>
          <a:xfrm>
            <a:off x="558801" y="447291"/>
            <a:ext cx="7588885" cy="5847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678D5"/>
              </a:buClr>
              <a:buSzPct val="100000"/>
              <a:buFont typeface="Helvetica Neue"/>
              <a:buNone/>
            </a:pPr>
            <a:r>
              <a:rPr lang="en-US"/>
              <a:t>TRS Annuity Options</a:t>
            </a:r>
            <a:endParaRPr/>
          </a:p>
        </p:txBody>
      </p:sp>
      <p:sp>
        <p:nvSpPr>
          <p:cNvPr id="263" name="Google Shape;263;p8"/>
          <p:cNvSpPr txBox="1"/>
          <p:nvPr/>
        </p:nvSpPr>
        <p:spPr>
          <a:xfrm>
            <a:off x="3453510" y="6340767"/>
            <a:ext cx="7943861" cy="365010"/>
          </a:xfrm>
          <a:prstGeom prst="rect">
            <a:avLst/>
          </a:prstGeom>
          <a:noFill/>
          <a:ln>
            <a:noFill/>
          </a:ln>
        </p:spPr>
        <p:txBody>
          <a:bodyPr spcFirstLastPara="1" wrap="square" lIns="91375" tIns="45675" rIns="91375" bIns="45675" anchor="t" anchorCtr="0">
            <a:noAutofit/>
          </a:bodyPr>
          <a:lstStyle/>
          <a:p>
            <a:pPr marL="0" marR="0" lvl="0" indent="0" algn="r" rtl="0">
              <a:spcBef>
                <a:spcPts val="0"/>
              </a:spcBef>
              <a:spcAft>
                <a:spcPts val="0"/>
              </a:spcAft>
              <a:buNone/>
            </a:pPr>
            <a:r>
              <a:rPr lang="en-US" sz="933">
                <a:solidFill>
                  <a:srgbClr val="7F7F7F"/>
                </a:solidFill>
                <a:latin typeface="Arial"/>
                <a:ea typeface="Arial"/>
                <a:cs typeface="Arial"/>
                <a:sym typeface="Arial"/>
              </a:rPr>
              <a:t>Remember all investing involves risk and past performance is not a guarantee of future returns.</a:t>
            </a:r>
            <a:endParaRPr sz="1466">
              <a:solidFill>
                <a:schemeClr val="dk1"/>
              </a:solidFill>
              <a:latin typeface="Arial"/>
              <a:ea typeface="Arial"/>
              <a:cs typeface="Arial"/>
              <a:sym typeface="Arial"/>
            </a:endParaRPr>
          </a:p>
        </p:txBody>
      </p:sp>
      <p:sp>
        <p:nvSpPr>
          <p:cNvPr id="264" name="Google Shape;264;p8"/>
          <p:cNvSpPr/>
          <p:nvPr/>
        </p:nvSpPr>
        <p:spPr>
          <a:xfrm>
            <a:off x="2789824" y="1447798"/>
            <a:ext cx="2190759" cy="621523"/>
          </a:xfrm>
          <a:prstGeom prst="rect">
            <a:avLst/>
          </a:prstGeom>
          <a:solidFill>
            <a:srgbClr val="0678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b="1">
                <a:solidFill>
                  <a:srgbClr val="F3B921"/>
                </a:solidFill>
                <a:latin typeface="Arial"/>
                <a:ea typeface="Arial"/>
                <a:cs typeface="Arial"/>
                <a:sym typeface="Arial"/>
              </a:rPr>
              <a:t>OPTION 2</a:t>
            </a:r>
            <a:endParaRPr/>
          </a:p>
          <a:p>
            <a:pPr marL="0" marR="0" lvl="0" indent="0" algn="ctr" rtl="0">
              <a:spcBef>
                <a:spcPts val="0"/>
              </a:spcBef>
              <a:spcAft>
                <a:spcPts val="0"/>
              </a:spcAft>
              <a:buNone/>
            </a:pPr>
            <a:r>
              <a:rPr lang="en-US" sz="1500" b="1">
                <a:solidFill>
                  <a:schemeClr val="lt1"/>
                </a:solidFill>
                <a:latin typeface="Arial"/>
                <a:ea typeface="Arial"/>
                <a:cs typeface="Arial"/>
                <a:sym typeface="Arial"/>
              </a:rPr>
              <a:t>50% Joint Survivor</a:t>
            </a:r>
            <a:endParaRPr/>
          </a:p>
        </p:txBody>
      </p:sp>
      <p:sp>
        <p:nvSpPr>
          <p:cNvPr id="265" name="Google Shape;265;p8"/>
          <p:cNvSpPr/>
          <p:nvPr/>
        </p:nvSpPr>
        <p:spPr>
          <a:xfrm>
            <a:off x="2789824" y="2196316"/>
            <a:ext cx="2190759" cy="3497974"/>
          </a:xfrm>
          <a:prstGeom prst="rect">
            <a:avLst/>
          </a:prstGeom>
          <a:solidFill>
            <a:schemeClr val="lt2"/>
          </a:solidFill>
          <a:ln>
            <a:noFill/>
          </a:ln>
        </p:spPr>
        <p:txBody>
          <a:bodyPr spcFirstLastPara="1" wrap="square" lIns="0" tIns="274225" rIns="91400" bIns="0" anchor="t" anchorCtr="1">
            <a:noAutofit/>
          </a:bodyPr>
          <a:lstStyle/>
          <a:p>
            <a:pPr marL="457200" marR="0" lvl="1" indent="0" algn="l"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6" name="Google Shape;266;p8"/>
          <p:cNvSpPr/>
          <p:nvPr/>
        </p:nvSpPr>
        <p:spPr>
          <a:xfrm>
            <a:off x="5104761" y="1447800"/>
            <a:ext cx="2190759" cy="621522"/>
          </a:xfrm>
          <a:prstGeom prst="rect">
            <a:avLst/>
          </a:prstGeom>
          <a:solidFill>
            <a:srgbClr val="0678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b="1">
                <a:solidFill>
                  <a:srgbClr val="F3B921"/>
                </a:solidFill>
                <a:latin typeface="Arial"/>
                <a:ea typeface="Arial"/>
                <a:cs typeface="Arial"/>
                <a:sym typeface="Arial"/>
              </a:rPr>
              <a:t>OPTION 3  </a:t>
            </a:r>
            <a:endParaRPr/>
          </a:p>
          <a:p>
            <a:pPr marL="0" marR="0" lvl="0" indent="0" algn="ctr" rtl="0">
              <a:spcBef>
                <a:spcPts val="0"/>
              </a:spcBef>
              <a:spcAft>
                <a:spcPts val="0"/>
              </a:spcAft>
              <a:buNone/>
            </a:pPr>
            <a:r>
              <a:rPr lang="en-US" sz="1500" b="1">
                <a:solidFill>
                  <a:schemeClr val="lt1"/>
                </a:solidFill>
                <a:latin typeface="Arial"/>
                <a:ea typeface="Arial"/>
                <a:cs typeface="Arial"/>
                <a:sym typeface="Arial"/>
              </a:rPr>
              <a:t>60 Month Period Certain</a:t>
            </a:r>
            <a:endParaRPr/>
          </a:p>
        </p:txBody>
      </p:sp>
      <p:sp>
        <p:nvSpPr>
          <p:cNvPr id="267" name="Google Shape;267;p8"/>
          <p:cNvSpPr/>
          <p:nvPr/>
        </p:nvSpPr>
        <p:spPr>
          <a:xfrm>
            <a:off x="5104761" y="2196316"/>
            <a:ext cx="2190759" cy="3497974"/>
          </a:xfrm>
          <a:prstGeom prst="rect">
            <a:avLst/>
          </a:prstGeom>
          <a:solidFill>
            <a:schemeClr val="lt2"/>
          </a:solidFill>
          <a:ln>
            <a:noFill/>
          </a:ln>
        </p:spPr>
        <p:txBody>
          <a:bodyPr spcFirstLastPara="1" wrap="square" lIns="0" tIns="365650" rIns="91400" bIns="0" anchor="t" anchorCtr="1">
            <a:noAutofit/>
          </a:bodyPr>
          <a:lstStyle/>
          <a:p>
            <a:pPr marL="457200" marR="0" lvl="1" indent="0" algn="l"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8" name="Google Shape;268;p8"/>
          <p:cNvSpPr/>
          <p:nvPr/>
        </p:nvSpPr>
        <p:spPr>
          <a:xfrm>
            <a:off x="9749319" y="2196317"/>
            <a:ext cx="2190759" cy="3520156"/>
          </a:xfrm>
          <a:prstGeom prst="rect">
            <a:avLst/>
          </a:prstGeom>
          <a:solidFill>
            <a:schemeClr val="lt2"/>
          </a:solidFill>
          <a:ln>
            <a:noFill/>
          </a:ln>
        </p:spPr>
        <p:txBody>
          <a:bodyPr spcFirstLastPara="1" wrap="square" lIns="215925" tIns="431875" rIns="215925" bIns="0" anchor="t" anchorCtr="0">
            <a:noAutofit/>
          </a:bodyPr>
          <a:lstStyle/>
          <a:p>
            <a:pPr marL="0" marR="0" lvl="0" indent="0" algn="l" rtl="0">
              <a:lnSpc>
                <a:spcPct val="110000"/>
              </a:lnSpc>
              <a:spcBef>
                <a:spcPts val="0"/>
              </a:spcBef>
              <a:spcAft>
                <a:spcPts val="0"/>
              </a:spcAft>
              <a:buNone/>
            </a:pPr>
            <a:endParaRPr sz="1200" b="1">
              <a:solidFill>
                <a:srgbClr val="F2F2F2"/>
              </a:solidFill>
              <a:latin typeface="Arial"/>
              <a:ea typeface="Arial"/>
              <a:cs typeface="Arial"/>
              <a:sym typeface="Arial"/>
            </a:endParaRPr>
          </a:p>
        </p:txBody>
      </p:sp>
      <p:sp>
        <p:nvSpPr>
          <p:cNvPr id="269" name="Google Shape;269;p8"/>
          <p:cNvSpPr/>
          <p:nvPr/>
        </p:nvSpPr>
        <p:spPr>
          <a:xfrm>
            <a:off x="9749320" y="1447801"/>
            <a:ext cx="2190758" cy="643704"/>
          </a:xfrm>
          <a:prstGeom prst="rect">
            <a:avLst/>
          </a:prstGeom>
          <a:solidFill>
            <a:srgbClr val="0678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b="1">
                <a:solidFill>
                  <a:srgbClr val="F3B921"/>
                </a:solidFill>
                <a:latin typeface="Arial"/>
                <a:ea typeface="Arial"/>
                <a:cs typeface="Arial"/>
                <a:sym typeface="Arial"/>
              </a:rPr>
              <a:t>OPTION 5  </a:t>
            </a:r>
            <a:endParaRPr/>
          </a:p>
          <a:p>
            <a:pPr marL="0" marR="0" lvl="0" indent="0" algn="ctr" rtl="0">
              <a:spcBef>
                <a:spcPts val="0"/>
              </a:spcBef>
              <a:spcAft>
                <a:spcPts val="0"/>
              </a:spcAft>
              <a:buNone/>
            </a:pPr>
            <a:r>
              <a:rPr lang="en-US" sz="1500" b="1">
                <a:solidFill>
                  <a:schemeClr val="lt1"/>
                </a:solidFill>
                <a:latin typeface="Arial"/>
                <a:ea typeface="Arial"/>
                <a:cs typeface="Arial"/>
                <a:sym typeface="Arial"/>
              </a:rPr>
              <a:t>75% Joint Survivor</a:t>
            </a:r>
            <a:endParaRPr/>
          </a:p>
        </p:txBody>
      </p:sp>
      <p:sp>
        <p:nvSpPr>
          <p:cNvPr id="270" name="Google Shape;270;p8"/>
          <p:cNvSpPr/>
          <p:nvPr/>
        </p:nvSpPr>
        <p:spPr>
          <a:xfrm>
            <a:off x="467545" y="1447798"/>
            <a:ext cx="2198101" cy="621524"/>
          </a:xfrm>
          <a:prstGeom prst="rect">
            <a:avLst/>
          </a:prstGeom>
          <a:solidFill>
            <a:srgbClr val="0678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b="1">
                <a:solidFill>
                  <a:srgbClr val="F3B921"/>
                </a:solidFill>
                <a:latin typeface="Arial"/>
                <a:ea typeface="Arial"/>
                <a:cs typeface="Arial"/>
                <a:sym typeface="Arial"/>
              </a:rPr>
              <a:t>OPTION 1 </a:t>
            </a:r>
            <a:endParaRPr/>
          </a:p>
          <a:p>
            <a:pPr marL="0" marR="0" lvl="0" indent="0" algn="ctr" rtl="0">
              <a:spcBef>
                <a:spcPts val="0"/>
              </a:spcBef>
              <a:spcAft>
                <a:spcPts val="0"/>
              </a:spcAft>
              <a:buNone/>
            </a:pPr>
            <a:r>
              <a:rPr lang="en-US" sz="1500" b="1">
                <a:solidFill>
                  <a:schemeClr val="lt1"/>
                </a:solidFill>
                <a:latin typeface="Arial"/>
                <a:ea typeface="Arial"/>
                <a:cs typeface="Arial"/>
                <a:sym typeface="Arial"/>
              </a:rPr>
              <a:t>100% Joint Survivor</a:t>
            </a:r>
            <a:endParaRPr/>
          </a:p>
        </p:txBody>
      </p:sp>
      <p:sp>
        <p:nvSpPr>
          <p:cNvPr id="271" name="Google Shape;271;p8"/>
          <p:cNvSpPr/>
          <p:nvPr/>
        </p:nvSpPr>
        <p:spPr>
          <a:xfrm>
            <a:off x="467545" y="2196316"/>
            <a:ext cx="2198101" cy="3497974"/>
          </a:xfrm>
          <a:prstGeom prst="rect">
            <a:avLst/>
          </a:prstGeom>
          <a:solidFill>
            <a:schemeClr val="lt2"/>
          </a:solidFill>
          <a:ln>
            <a:noFill/>
          </a:ln>
        </p:spPr>
        <p:txBody>
          <a:bodyPr spcFirstLastPara="1" wrap="square" lIns="0" tIns="0" rIns="91400" bIns="0" anchor="ctr" anchorCtr="1">
            <a:normAutofit/>
          </a:bodyPr>
          <a:lstStyle/>
          <a:p>
            <a:pPr marL="457200" marR="0" lvl="1" indent="0" algn="l"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2" name="Google Shape;272;p8"/>
          <p:cNvSpPr/>
          <p:nvPr/>
        </p:nvSpPr>
        <p:spPr>
          <a:xfrm>
            <a:off x="7434382" y="2218498"/>
            <a:ext cx="2190759" cy="3497975"/>
          </a:xfrm>
          <a:prstGeom prst="rect">
            <a:avLst/>
          </a:prstGeom>
          <a:solidFill>
            <a:schemeClr val="lt2"/>
          </a:solidFill>
          <a:ln>
            <a:noFill/>
          </a:ln>
        </p:spPr>
        <p:txBody>
          <a:bodyPr spcFirstLastPara="1" wrap="square" lIns="215925" tIns="431875" rIns="215925" bIns="0" anchor="t" anchorCtr="0">
            <a:noAutofit/>
          </a:bodyPr>
          <a:lstStyle/>
          <a:p>
            <a:pPr marL="0" marR="0" lvl="0" indent="0" algn="l" rtl="0">
              <a:lnSpc>
                <a:spcPct val="110000"/>
              </a:lnSpc>
              <a:spcBef>
                <a:spcPts val="0"/>
              </a:spcBef>
              <a:spcAft>
                <a:spcPts val="0"/>
              </a:spcAft>
              <a:buNone/>
            </a:pPr>
            <a:endParaRPr sz="1200" b="1">
              <a:solidFill>
                <a:srgbClr val="F2F2F2"/>
              </a:solidFill>
              <a:latin typeface="Arial"/>
              <a:ea typeface="Arial"/>
              <a:cs typeface="Arial"/>
              <a:sym typeface="Arial"/>
            </a:endParaRPr>
          </a:p>
        </p:txBody>
      </p:sp>
      <p:sp>
        <p:nvSpPr>
          <p:cNvPr id="273" name="Google Shape;273;p8"/>
          <p:cNvSpPr/>
          <p:nvPr/>
        </p:nvSpPr>
        <p:spPr>
          <a:xfrm>
            <a:off x="7434382" y="1447801"/>
            <a:ext cx="2190759" cy="643704"/>
          </a:xfrm>
          <a:prstGeom prst="rect">
            <a:avLst/>
          </a:prstGeom>
          <a:solidFill>
            <a:srgbClr val="0678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b="1">
                <a:solidFill>
                  <a:srgbClr val="F3B921"/>
                </a:solidFill>
                <a:latin typeface="Arial"/>
                <a:ea typeface="Arial"/>
                <a:cs typeface="Arial"/>
                <a:sym typeface="Arial"/>
              </a:rPr>
              <a:t>OPTION 4 </a:t>
            </a:r>
            <a:endParaRPr/>
          </a:p>
          <a:p>
            <a:pPr marL="0" marR="0" lvl="0" indent="0" algn="ctr" rtl="0">
              <a:spcBef>
                <a:spcPts val="0"/>
              </a:spcBef>
              <a:spcAft>
                <a:spcPts val="0"/>
              </a:spcAft>
              <a:buNone/>
            </a:pPr>
            <a:r>
              <a:rPr lang="en-US" sz="1500" b="1">
                <a:solidFill>
                  <a:schemeClr val="lt1"/>
                </a:solidFill>
                <a:latin typeface="Arial"/>
                <a:ea typeface="Arial"/>
                <a:cs typeface="Arial"/>
                <a:sym typeface="Arial"/>
              </a:rPr>
              <a:t>120 Month Period Certain</a:t>
            </a:r>
            <a:endParaRPr/>
          </a:p>
        </p:txBody>
      </p:sp>
      <p:sp>
        <p:nvSpPr>
          <p:cNvPr id="274" name="Google Shape;274;p8"/>
          <p:cNvSpPr txBox="1"/>
          <p:nvPr/>
        </p:nvSpPr>
        <p:spPr>
          <a:xfrm>
            <a:off x="4754444" y="2555848"/>
            <a:ext cx="2453799" cy="276986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1300" b="0" i="0" u="none" strike="noStrike" cap="none">
                <a:solidFill>
                  <a:srgbClr val="263746"/>
                </a:solidFill>
                <a:latin typeface="Arial"/>
                <a:ea typeface="Arial"/>
                <a:cs typeface="Arial"/>
                <a:sym typeface="Arial"/>
              </a:rPr>
              <a:t>Reduced annuity, payable for retiree’s life with annuity payments guaranteed for a minimum of 60 months </a:t>
            </a:r>
            <a:endParaRPr/>
          </a:p>
          <a:p>
            <a:pPr marL="457200" marR="0" lvl="1" indent="0" algn="l" rtl="0">
              <a:spcBef>
                <a:spcPts val="0"/>
              </a:spcBef>
              <a:spcAft>
                <a:spcPts val="0"/>
              </a:spcAft>
              <a:buNone/>
            </a:pPr>
            <a:r>
              <a:rPr lang="en-US" sz="1300" b="0" i="0" u="none" strike="noStrike" cap="none">
                <a:solidFill>
                  <a:srgbClr val="263746"/>
                </a:solidFill>
                <a:latin typeface="Arial"/>
                <a:ea typeface="Arial"/>
                <a:cs typeface="Arial"/>
                <a:sym typeface="Arial"/>
              </a:rPr>
              <a:t>If retiree dies before 60th payment, beneficiary will receive the remaining payments  </a:t>
            </a:r>
            <a:endParaRPr/>
          </a:p>
          <a:p>
            <a:pPr marL="457200" marR="0" lvl="1" indent="0" algn="l" rtl="0">
              <a:spcBef>
                <a:spcPts val="0"/>
              </a:spcBef>
              <a:spcAft>
                <a:spcPts val="0"/>
              </a:spcAft>
              <a:buNone/>
            </a:pPr>
            <a:endParaRPr sz="1300" b="0" i="0" u="none" strike="noStrike" cap="none">
              <a:solidFill>
                <a:srgbClr val="263746"/>
              </a:solidFill>
              <a:latin typeface="Arial"/>
              <a:ea typeface="Arial"/>
              <a:cs typeface="Arial"/>
              <a:sym typeface="Arial"/>
            </a:endParaRPr>
          </a:p>
          <a:p>
            <a:pPr marL="457200" marR="0" lvl="1" indent="0" algn="l" rtl="0">
              <a:spcBef>
                <a:spcPts val="0"/>
              </a:spcBef>
              <a:spcAft>
                <a:spcPts val="0"/>
              </a:spcAft>
              <a:buNone/>
            </a:pPr>
            <a:r>
              <a:rPr lang="en-US" sz="1300" b="0" i="0" u="none" strike="noStrike" cap="none">
                <a:solidFill>
                  <a:srgbClr val="263746"/>
                </a:solidFill>
                <a:latin typeface="Arial"/>
                <a:ea typeface="Arial"/>
                <a:cs typeface="Arial"/>
                <a:sym typeface="Arial"/>
              </a:rPr>
              <a:t>Typically 1-2% reduction from Standard Annuity</a:t>
            </a:r>
            <a:endParaRPr/>
          </a:p>
          <a:p>
            <a:pPr marL="0" marR="0" lvl="0" indent="0" algn="l" rtl="0">
              <a:spcBef>
                <a:spcPts val="0"/>
              </a:spcBef>
              <a:spcAft>
                <a:spcPts val="0"/>
              </a:spcAft>
              <a:buNone/>
            </a:pPr>
            <a:endParaRPr sz="1799">
              <a:solidFill>
                <a:schemeClr val="lt1"/>
              </a:solidFill>
              <a:latin typeface="Arial"/>
              <a:ea typeface="Arial"/>
              <a:cs typeface="Arial"/>
              <a:sym typeface="Arial"/>
            </a:endParaRPr>
          </a:p>
        </p:txBody>
      </p:sp>
      <p:sp>
        <p:nvSpPr>
          <p:cNvPr id="275" name="Google Shape;275;p8"/>
          <p:cNvSpPr txBox="1"/>
          <p:nvPr/>
        </p:nvSpPr>
        <p:spPr>
          <a:xfrm>
            <a:off x="197163" y="2524320"/>
            <a:ext cx="2453799" cy="3169970"/>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1300" b="0" i="0" u="none" strike="noStrike" cap="none">
                <a:solidFill>
                  <a:srgbClr val="263746"/>
                </a:solidFill>
                <a:latin typeface="Arial"/>
                <a:ea typeface="Arial"/>
                <a:cs typeface="Arial"/>
                <a:sym typeface="Arial"/>
              </a:rPr>
              <a:t>Reduced annuity, payable for retiree’s life with continuous payments for beneficiary’s life. If beneficiary pre-deceases, retiree’s annuity is increased to standard annuity amount</a:t>
            </a:r>
            <a:endParaRPr/>
          </a:p>
          <a:p>
            <a:pPr marL="457200" marR="0" lvl="1" indent="0" algn="l" rtl="0">
              <a:spcBef>
                <a:spcPts val="0"/>
              </a:spcBef>
              <a:spcAft>
                <a:spcPts val="0"/>
              </a:spcAft>
              <a:buNone/>
            </a:pPr>
            <a:endParaRPr sz="1300" b="0" i="0" u="none" strike="noStrike" cap="none">
              <a:solidFill>
                <a:srgbClr val="263746"/>
              </a:solidFill>
              <a:latin typeface="Arial"/>
              <a:ea typeface="Arial"/>
              <a:cs typeface="Arial"/>
              <a:sym typeface="Arial"/>
            </a:endParaRPr>
          </a:p>
          <a:p>
            <a:pPr marL="457200" marR="0" lvl="1" indent="0" algn="l" rtl="0">
              <a:spcBef>
                <a:spcPts val="0"/>
              </a:spcBef>
              <a:spcAft>
                <a:spcPts val="0"/>
              </a:spcAft>
              <a:buNone/>
            </a:pPr>
            <a:r>
              <a:rPr lang="en-US" sz="1300" b="0" i="0" u="none" strike="noStrike" cap="none">
                <a:solidFill>
                  <a:srgbClr val="263746"/>
                </a:solidFill>
                <a:latin typeface="Arial"/>
                <a:ea typeface="Arial"/>
                <a:cs typeface="Arial"/>
                <a:sym typeface="Arial"/>
              </a:rPr>
              <a:t>Most common, typically 8-13% reduction from Standard Annuity</a:t>
            </a:r>
            <a:endParaRPr/>
          </a:p>
          <a:p>
            <a:pPr marL="0" marR="0" lvl="0" indent="0" algn="l" rtl="0">
              <a:spcBef>
                <a:spcPts val="0"/>
              </a:spcBef>
              <a:spcAft>
                <a:spcPts val="0"/>
              </a:spcAft>
              <a:buNone/>
            </a:pPr>
            <a:endParaRPr sz="1799">
              <a:solidFill>
                <a:schemeClr val="lt1"/>
              </a:solidFill>
              <a:latin typeface="Arial"/>
              <a:ea typeface="Arial"/>
              <a:cs typeface="Arial"/>
              <a:sym typeface="Arial"/>
            </a:endParaRPr>
          </a:p>
        </p:txBody>
      </p:sp>
      <p:sp>
        <p:nvSpPr>
          <p:cNvPr id="276" name="Google Shape;276;p8"/>
          <p:cNvSpPr txBox="1"/>
          <p:nvPr/>
        </p:nvSpPr>
        <p:spPr>
          <a:xfrm>
            <a:off x="2921344" y="2551428"/>
            <a:ext cx="1846994" cy="9079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263746"/>
                </a:solidFill>
                <a:latin typeface="Arial"/>
                <a:ea typeface="Arial"/>
                <a:cs typeface="Arial"/>
                <a:sym typeface="Arial"/>
              </a:rPr>
              <a:t>Reductions range from 4-8% based on same age beneficiary</a:t>
            </a:r>
            <a:endParaRPr/>
          </a:p>
          <a:p>
            <a:pPr marL="0" marR="0" lvl="0" indent="0" algn="l" rtl="0">
              <a:spcBef>
                <a:spcPts val="0"/>
              </a:spcBef>
              <a:spcAft>
                <a:spcPts val="0"/>
              </a:spcAft>
              <a:buNone/>
            </a:pPr>
            <a:endParaRPr sz="1400">
              <a:solidFill>
                <a:schemeClr val="lt1"/>
              </a:solidFill>
              <a:latin typeface="Arial"/>
              <a:ea typeface="Arial"/>
              <a:cs typeface="Arial"/>
              <a:sym typeface="Arial"/>
            </a:endParaRPr>
          </a:p>
        </p:txBody>
      </p:sp>
      <p:sp>
        <p:nvSpPr>
          <p:cNvPr id="277" name="Google Shape;277;p8"/>
          <p:cNvSpPr txBox="1"/>
          <p:nvPr/>
        </p:nvSpPr>
        <p:spPr>
          <a:xfrm>
            <a:off x="7185136" y="2551427"/>
            <a:ext cx="2476906" cy="492443"/>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1300" b="0" i="0" u="none" strike="noStrike" cap="none">
                <a:solidFill>
                  <a:srgbClr val="263746"/>
                </a:solidFill>
                <a:latin typeface="Arial"/>
                <a:ea typeface="Arial"/>
                <a:cs typeface="Arial"/>
                <a:sym typeface="Arial"/>
              </a:rPr>
              <a:t>Typically 1-4% reduction from Standard Annuity</a:t>
            </a:r>
            <a:endParaRPr/>
          </a:p>
        </p:txBody>
      </p:sp>
      <p:sp>
        <p:nvSpPr>
          <p:cNvPr id="278" name="Google Shape;278;p8"/>
          <p:cNvSpPr txBox="1"/>
          <p:nvPr/>
        </p:nvSpPr>
        <p:spPr>
          <a:xfrm>
            <a:off x="9800904" y="2551428"/>
            <a:ext cx="2139174" cy="9079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263746"/>
                </a:solidFill>
                <a:latin typeface="Arial"/>
                <a:ea typeface="Arial"/>
                <a:cs typeface="Arial"/>
                <a:sym typeface="Arial"/>
              </a:rPr>
              <a:t>Reductions range from 6-12% based on same age beneficiary</a:t>
            </a:r>
            <a:endParaRPr/>
          </a:p>
          <a:p>
            <a:pPr marL="0" marR="0" lvl="0" indent="0" algn="l" rtl="0">
              <a:spcBef>
                <a:spcPts val="0"/>
              </a:spcBef>
              <a:spcAft>
                <a:spcPts val="0"/>
              </a:spcAft>
              <a:buNone/>
            </a:pPr>
            <a:endParaRPr sz="1400">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7"/>
          <p:cNvSpPr txBox="1">
            <a:spLocks noGrp="1"/>
          </p:cNvSpPr>
          <p:nvPr>
            <p:ph type="body" idx="1"/>
          </p:nvPr>
        </p:nvSpPr>
        <p:spPr>
          <a:xfrm>
            <a:off x="700156" y="3273367"/>
            <a:ext cx="5395844" cy="12620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000"/>
              <a:buNone/>
            </a:pPr>
            <a:r>
              <a:rPr lang="en-US"/>
              <a:t>Death Benefits</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3300</Words>
  <Application>Microsoft Office PowerPoint</Application>
  <PresentationFormat>Widescreen</PresentationFormat>
  <Paragraphs>285</Paragraphs>
  <Slides>36</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Helvetica Neue</vt:lpstr>
      <vt:lpstr>Calibri</vt:lpstr>
      <vt:lpstr>Arial</vt:lpstr>
      <vt:lpstr>Office Theme</vt:lpstr>
      <vt:lpstr>Essential Planning Steps for Educators Within 5 Years from Retirement</vt:lpstr>
      <vt:lpstr>Retirement &amp; Private Wealth Services</vt:lpstr>
      <vt:lpstr>PowerPoint Presentation</vt:lpstr>
      <vt:lpstr>But… Can You Afford to Retire?</vt:lpstr>
      <vt:lpstr>Factors to consider before you retire</vt:lpstr>
      <vt:lpstr>PowerPoint Presentation</vt:lpstr>
      <vt:lpstr>TRS Annuity Options</vt:lpstr>
      <vt:lpstr>TRS Annuity Options</vt:lpstr>
      <vt:lpstr>PowerPoint Presentation</vt:lpstr>
      <vt:lpstr>Risky Decisions</vt:lpstr>
      <vt:lpstr>TRS Death Benefits – One of these Options</vt:lpstr>
      <vt:lpstr>TRS Death Benefits – One of these Options</vt:lpstr>
      <vt:lpstr>TRS Death Benefits – One of these Options</vt:lpstr>
      <vt:lpstr>PowerPoint Presentation</vt:lpstr>
      <vt:lpstr>TRS Disability Benefits</vt:lpstr>
      <vt:lpstr>TRS Disability Benefits</vt:lpstr>
      <vt:lpstr>PowerPoint Presentation</vt:lpstr>
      <vt:lpstr>TRS-Care</vt:lpstr>
      <vt:lpstr>Electing TRS-Care</vt:lpstr>
      <vt:lpstr>TRS Care</vt:lpstr>
      <vt:lpstr>TRS Care</vt:lpstr>
      <vt:lpstr>TRS Care</vt:lpstr>
      <vt:lpstr>Caution</vt:lpstr>
      <vt:lpstr>TRS Care</vt:lpstr>
      <vt:lpstr>PowerPoint Presentation</vt:lpstr>
      <vt:lpstr>Medicare</vt:lpstr>
      <vt:lpstr>Medicare Options</vt:lpstr>
      <vt:lpstr>PowerPoint Presentation</vt:lpstr>
      <vt:lpstr>Insurance Protection</vt:lpstr>
      <vt:lpstr>Long-Term Care Insurance</vt:lpstr>
      <vt:lpstr>PowerPoint Presentation</vt:lpstr>
      <vt:lpstr>PowerPoint Presentation</vt:lpstr>
      <vt:lpstr>PowerPoint Presentation</vt:lpstr>
      <vt:lpstr>We’re here to help! Book a Personalized Retirement Planning Session</vt:lpstr>
      <vt:lpstr>PowerPoint Presentation</vt:lpstr>
      <vt:lpstr>Important Disclosures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Planning Steps for Educators Within 5 Years from Retirement</dc:title>
  <dc:creator>Meredith Schiele</dc:creator>
  <cp:lastModifiedBy>Jamie McNutt-Erwin</cp:lastModifiedBy>
  <cp:revision>5</cp:revision>
  <dcterms:created xsi:type="dcterms:W3CDTF">2022-04-21T21:58:50Z</dcterms:created>
  <dcterms:modified xsi:type="dcterms:W3CDTF">2024-11-21T18:54:08Z</dcterms:modified>
</cp:coreProperties>
</file>